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0"/>
  </p:notesMasterIdLst>
  <p:handoutMasterIdLst>
    <p:handoutMasterId r:id="rId31"/>
  </p:handoutMasterIdLst>
  <p:sldIdLst>
    <p:sldId id="257" r:id="rId3"/>
    <p:sldId id="295" r:id="rId4"/>
    <p:sldId id="258" r:id="rId5"/>
    <p:sldId id="259" r:id="rId6"/>
    <p:sldId id="266" r:id="rId7"/>
    <p:sldId id="267" r:id="rId8"/>
    <p:sldId id="268" r:id="rId9"/>
    <p:sldId id="278" r:id="rId10"/>
    <p:sldId id="271" r:id="rId11"/>
    <p:sldId id="269" r:id="rId12"/>
    <p:sldId id="272" r:id="rId13"/>
    <p:sldId id="275" r:id="rId14"/>
    <p:sldId id="276" r:id="rId15"/>
    <p:sldId id="260" r:id="rId16"/>
    <p:sldId id="279" r:id="rId17"/>
    <p:sldId id="261" r:id="rId18"/>
    <p:sldId id="286" r:id="rId19"/>
    <p:sldId id="262" r:id="rId20"/>
    <p:sldId id="281" r:id="rId21"/>
    <p:sldId id="282" r:id="rId22"/>
    <p:sldId id="263" r:id="rId23"/>
    <p:sldId id="287" r:id="rId24"/>
    <p:sldId id="288" r:id="rId25"/>
    <p:sldId id="289" r:id="rId26"/>
    <p:sldId id="296" r:id="rId27"/>
    <p:sldId id="297" r:id="rId28"/>
    <p:sldId id="299" r:id="rId2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5" autoAdjust="0"/>
    <p:restoredTop sz="94660"/>
  </p:normalViewPr>
  <p:slideViewPr>
    <p:cSldViewPr snapToGrid="0" showGuides="1">
      <p:cViewPr varScale="1">
        <p:scale>
          <a:sx n="80" d="100"/>
          <a:sy n="80" d="100"/>
        </p:scale>
        <p:origin x="60" y="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128"/>
    </p:cViewPr>
  </p:sorterViewPr>
  <p:notesViewPr>
    <p:cSldViewPr snapToGrid="0">
      <p:cViewPr varScale="1">
        <p:scale>
          <a:sx n="90" d="100"/>
          <a:sy n="90" d="100"/>
        </p:scale>
        <p:origin x="372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Clerinx" userId="d5e87c8c-0726-4df1-95e6-43bc1db2dcaf" providerId="ADAL" clId="{716EFD0E-41D4-4522-B58A-55AF25256113}"/>
    <pc:docChg chg="addSld modSld">
      <pc:chgData name="Luc Clerinx" userId="d5e87c8c-0726-4df1-95e6-43bc1db2dcaf" providerId="ADAL" clId="{716EFD0E-41D4-4522-B58A-55AF25256113}" dt="2020-07-29T14:08:06.782" v="0"/>
      <pc:docMkLst>
        <pc:docMk/>
      </pc:docMkLst>
      <pc:sldChg chg="add">
        <pc:chgData name="Luc Clerinx" userId="d5e87c8c-0726-4df1-95e6-43bc1db2dcaf" providerId="ADAL" clId="{716EFD0E-41D4-4522-B58A-55AF25256113}" dt="2020-07-29T14:08:06.782" v="0"/>
        <pc:sldMkLst>
          <pc:docMk/>
          <pc:sldMk cId="1230515913" sldId="295"/>
        </pc:sldMkLst>
      </pc:sldChg>
    </pc:docChg>
  </pc:docChgLst>
  <pc:docChgLst>
    <pc:chgData name="Fake Test User" userId="SID-0" providerId="Test" clId="FakeClientId"/>
    <pc:docChg chg="modSld modMainMaster modNotesMaster modHandout">
      <pc:chgData name="Fake Test User" userId="SID-0" providerId="Test" clId="FakeClientId" dt="2018-12-03T02:59:07.849" v="39" actId="255"/>
      <pc:docMkLst>
        <pc:docMk/>
      </pc:docMkLst>
      <pc:sldChg chg="modSp modNotes">
        <pc:chgData name="Fake Test User" userId="SID-0" providerId="Test" clId="FakeClientId" dt="2018-12-03T02:55:30.935" v="21" actId="790"/>
        <pc:sldMkLst>
          <pc:docMk/>
          <pc:sldMk cId="1756136185" sldId="257"/>
        </pc:sldMkLst>
        <pc:spChg chg="mod">
          <ac:chgData name="Fake Test User" userId="SID-0" providerId="Test" clId="FakeClientId" dt="2018-12-03T02:48:43.084" v="1" actId="790"/>
          <ac:spMkLst>
            <pc:docMk/>
            <pc:sldMk cId="1756136185" sldId="257"/>
            <ac:spMk id="2" creationId="{00000000-0000-0000-0000-000000000000}"/>
          </ac:spMkLst>
        </pc:spChg>
        <pc:spChg chg="mod">
          <ac:chgData name="Fake Test User" userId="SID-0" providerId="Test" clId="FakeClientId" dt="2018-12-03T02:48:43.084" v="1" actId="790"/>
          <ac:spMkLst>
            <pc:docMk/>
            <pc:sldMk cId="1756136185" sldId="257"/>
            <ac:spMk id="3" creationId="{00000000-0000-0000-0000-000000000000}"/>
          </ac:spMkLst>
        </pc:spChg>
      </pc:sldChg>
      <pc:sldChg chg="modSp modNotes">
        <pc:chgData name="Fake Test User" userId="SID-0" providerId="Test" clId="FakeClientId" dt="2018-12-03T02:54:43.625" v="17" actId="790"/>
        <pc:sldMkLst>
          <pc:docMk/>
          <pc:sldMk cId="3432416375" sldId="258"/>
        </pc:sldMkLst>
        <pc:spChg chg="mod">
          <ac:chgData name="Fake Test User" userId="SID-0" providerId="Test" clId="FakeClientId" dt="2018-12-03T02:48:51.849" v="2" actId="790"/>
          <ac:spMkLst>
            <pc:docMk/>
            <pc:sldMk cId="3432416375" sldId="258"/>
            <ac:spMk id="13" creationId="{00000000-0000-0000-0000-000000000000}"/>
          </ac:spMkLst>
        </pc:spChg>
        <pc:spChg chg="mod">
          <ac:chgData name="Fake Test User" userId="SID-0" providerId="Test" clId="FakeClientId" dt="2018-12-03T02:48:51.849" v="2" actId="790"/>
          <ac:spMkLst>
            <pc:docMk/>
            <pc:sldMk cId="3432416375" sldId="258"/>
            <ac:spMk id="14" creationId="{00000000-0000-0000-0000-000000000000}"/>
          </ac:spMkLst>
        </pc:spChg>
      </pc:sldChg>
      <pc:sldChg chg="modSp mod modNotes">
        <pc:chgData name="Fake Test User" userId="SID-0" providerId="Test" clId="FakeClientId" dt="2018-12-03T02:58:51.303" v="37" actId="255"/>
        <pc:sldMkLst>
          <pc:docMk/>
          <pc:sldMk cId="1177092903" sldId="259"/>
        </pc:sldMkLst>
        <pc:spChg chg="mod">
          <ac:chgData name="Fake Test User" userId="SID-0" providerId="Test" clId="FakeClientId" dt="2018-12-03T02:58:51.303" v="37" actId="255"/>
          <ac:spMkLst>
            <pc:docMk/>
            <pc:sldMk cId="1177092903" sldId="259"/>
            <ac:spMk id="2" creationId="{00000000-0000-0000-0000-000000000000}"/>
          </ac:spMkLst>
        </pc:spChg>
        <pc:graphicFrameChg chg="mod">
          <ac:chgData name="Fake Test User" userId="SID-0" providerId="Test" clId="FakeClientId" dt="2018-12-03T02:48:56.677" v="5" actId="27636"/>
          <ac:graphicFrameMkLst>
            <pc:docMk/>
            <pc:sldMk cId="1177092903" sldId="259"/>
            <ac:graphicFrameMk id="6" creationId="{00000000-0000-0000-0000-000000000000}"/>
          </ac:graphicFrameMkLst>
        </pc:graphicFrameChg>
      </pc:sldChg>
      <pc:sldChg chg="modSp modNotes">
        <pc:chgData name="Fake Test User" userId="SID-0" providerId="Test" clId="FakeClientId" dt="2018-12-03T02:58:59.724" v="38" actId="255"/>
        <pc:sldMkLst>
          <pc:docMk/>
          <pc:sldMk cId="2448389070" sldId="260"/>
        </pc:sldMkLst>
        <pc:spChg chg="mod">
          <ac:chgData name="Fake Test User" userId="SID-0" providerId="Test" clId="FakeClientId" dt="2018-12-03T02:58:59.724" v="38" actId="255"/>
          <ac:spMkLst>
            <pc:docMk/>
            <pc:sldMk cId="2448389070" sldId="260"/>
            <ac:spMk id="2" creationId="{00000000-0000-0000-0000-000000000000}"/>
          </ac:spMkLst>
        </pc:spChg>
        <pc:spChg chg="mod">
          <ac:chgData name="Fake Test User" userId="SID-0" providerId="Test" clId="FakeClientId" dt="2018-12-03T02:53:05.819" v="15" actId="790"/>
          <ac:spMkLst>
            <pc:docMk/>
            <pc:sldMk cId="2448389070" sldId="260"/>
            <ac:spMk id="11" creationId="{00000000-0000-0000-0000-000000000000}"/>
          </ac:spMkLst>
        </pc:spChg>
      </pc:sldChg>
      <pc:sldChg chg="modSp modNotes">
        <pc:chgData name="Fake Test User" userId="SID-0" providerId="Test" clId="FakeClientId" dt="2018-12-03T02:59:07.849" v="39" actId="255"/>
        <pc:sldMkLst>
          <pc:docMk/>
          <pc:sldMk cId="997282786" sldId="261"/>
        </pc:sldMkLst>
        <pc:spChg chg="mod">
          <ac:chgData name="Fake Test User" userId="SID-0" providerId="Test" clId="FakeClientId" dt="2018-12-03T02:59:07.849" v="39" actId="255"/>
          <ac:spMkLst>
            <pc:docMk/>
            <pc:sldMk cId="997282786" sldId="261"/>
            <ac:spMk id="2" creationId="{00000000-0000-0000-0000-000000000000}"/>
          </ac:spMkLst>
        </pc:spChg>
      </pc:sldChg>
      <pc:sldMasterChg chg="modSp modSldLayout">
        <pc:chgData name="Fake Test User" userId="SID-0" providerId="Test" clId="FakeClientId" dt="2018-12-03T02:57:23.834" v="34" actId="790"/>
        <pc:sldMasterMkLst>
          <pc:docMk/>
          <pc:sldMasterMk cId="981562976" sldId="2147483660"/>
        </pc:sldMasterMkLst>
        <pc:spChg chg="mod">
          <ac:chgData name="Fake Test User" userId="SID-0" providerId="Test" clId="FakeClientId" dt="2018-12-03T02:55:54.043" v="23" actId="790"/>
          <ac:spMkLst>
            <pc:docMk/>
            <pc:sldMasterMk cId="981562976" sldId="2147483660"/>
            <ac:spMk id="2" creationId="{00000000-0000-0000-0000-000000000000}"/>
          </ac:spMkLst>
        </pc:spChg>
        <pc:spChg chg="mod">
          <ac:chgData name="Fake Test User" userId="SID-0" providerId="Test" clId="FakeClientId" dt="2018-12-03T02:55:54.043" v="23" actId="790"/>
          <ac:spMkLst>
            <pc:docMk/>
            <pc:sldMasterMk cId="981562976" sldId="2147483660"/>
            <ac:spMk id="3" creationId="{00000000-0000-0000-0000-000000000000}"/>
          </ac:spMkLst>
        </pc:spChg>
        <pc:spChg chg="mod">
          <ac:chgData name="Fake Test User" userId="SID-0" providerId="Test" clId="FakeClientId" dt="2018-12-03T02:55:54.043" v="23" actId="790"/>
          <ac:spMkLst>
            <pc:docMk/>
            <pc:sldMasterMk cId="981562976" sldId="2147483660"/>
            <ac:spMk id="4" creationId="{00000000-0000-0000-0000-000000000000}"/>
          </ac:spMkLst>
        </pc:spChg>
        <pc:spChg chg="mod">
          <ac:chgData name="Fake Test User" userId="SID-0" providerId="Test" clId="FakeClientId" dt="2018-12-03T02:55:54.043" v="23" actId="790"/>
          <ac:spMkLst>
            <pc:docMk/>
            <pc:sldMasterMk cId="981562976" sldId="2147483660"/>
            <ac:spMk id="5" creationId="{00000000-0000-0000-0000-000000000000}"/>
          </ac:spMkLst>
        </pc:spChg>
        <pc:spChg chg="mod">
          <ac:chgData name="Fake Test User" userId="SID-0" providerId="Test" clId="FakeClientId" dt="2018-12-03T02:55:54.043" v="23" actId="790"/>
          <ac:spMkLst>
            <pc:docMk/>
            <pc:sldMasterMk cId="981562976" sldId="2147483660"/>
            <ac:spMk id="6" creationId="{00000000-0000-0000-0000-000000000000}"/>
          </ac:spMkLst>
        </pc:spChg>
        <pc:sldLayoutChg chg="modSp">
          <pc:chgData name="Fake Test User" userId="SID-0" providerId="Test" clId="FakeClientId" dt="2018-12-03T02:55:58.370" v="24" actId="790"/>
          <pc:sldLayoutMkLst>
            <pc:docMk/>
            <pc:sldMasterMk cId="981562976" sldId="2147483660"/>
            <pc:sldLayoutMk cId="2483261190" sldId="2147483661"/>
          </pc:sldLayoutMkLst>
          <pc:spChg chg="mod">
            <ac:chgData name="Fake Test User" userId="SID-0" providerId="Test" clId="FakeClientId" dt="2018-12-03T02:55:58.370" v="24" actId="790"/>
            <ac:spMkLst>
              <pc:docMk/>
              <pc:sldMasterMk cId="981562976" sldId="2147483660"/>
              <pc:sldLayoutMk cId="2483261190" sldId="2147483661"/>
              <ac:spMk id="2" creationId="{00000000-0000-0000-0000-000000000000}"/>
            </ac:spMkLst>
          </pc:spChg>
          <pc:spChg chg="mod">
            <ac:chgData name="Fake Test User" userId="SID-0" providerId="Test" clId="FakeClientId" dt="2018-12-03T02:55:58.370" v="24" actId="790"/>
            <ac:spMkLst>
              <pc:docMk/>
              <pc:sldMasterMk cId="981562976" sldId="2147483660"/>
              <pc:sldLayoutMk cId="2483261190" sldId="2147483661"/>
              <ac:spMk id="3" creationId="{00000000-0000-0000-0000-000000000000}"/>
            </ac:spMkLst>
          </pc:spChg>
          <pc:spChg chg="mod">
            <ac:chgData name="Fake Test User" userId="SID-0" providerId="Test" clId="FakeClientId" dt="2018-12-03T02:55:58.370" v="24" actId="790"/>
            <ac:spMkLst>
              <pc:docMk/>
              <pc:sldMasterMk cId="981562976" sldId="2147483660"/>
              <pc:sldLayoutMk cId="2483261190" sldId="2147483661"/>
              <ac:spMk id="4" creationId="{00000000-0000-0000-0000-000000000000}"/>
            </ac:spMkLst>
          </pc:spChg>
          <pc:spChg chg="mod">
            <ac:chgData name="Fake Test User" userId="SID-0" providerId="Test" clId="FakeClientId" dt="2018-12-03T02:55:58.370" v="24" actId="790"/>
            <ac:spMkLst>
              <pc:docMk/>
              <pc:sldMasterMk cId="981562976" sldId="2147483660"/>
              <pc:sldLayoutMk cId="2483261190" sldId="2147483661"/>
              <ac:spMk id="5" creationId="{00000000-0000-0000-0000-000000000000}"/>
            </ac:spMkLst>
          </pc:spChg>
          <pc:spChg chg="mod">
            <ac:chgData name="Fake Test User" userId="SID-0" providerId="Test" clId="FakeClientId" dt="2018-12-03T02:55:58.370" v="24" actId="790"/>
            <ac:spMkLst>
              <pc:docMk/>
              <pc:sldMasterMk cId="981562976" sldId="2147483660"/>
              <pc:sldLayoutMk cId="2483261190" sldId="2147483661"/>
              <ac:spMk id="6" creationId="{00000000-0000-0000-0000-000000000000}"/>
            </ac:spMkLst>
          </pc:spChg>
        </pc:sldLayoutChg>
        <pc:sldLayoutChg chg="modSp">
          <pc:chgData name="Fake Test User" userId="SID-0" providerId="Test" clId="FakeClientId" dt="2018-12-03T02:56:03.120" v="25" actId="790"/>
          <pc:sldLayoutMkLst>
            <pc:docMk/>
            <pc:sldMasterMk cId="981562976" sldId="2147483660"/>
            <pc:sldLayoutMk cId="1702466837" sldId="2147483662"/>
          </pc:sldLayoutMkLst>
          <pc:spChg chg="mod">
            <ac:chgData name="Fake Test User" userId="SID-0" providerId="Test" clId="FakeClientId" dt="2018-12-03T02:56:03.120" v="25" actId="790"/>
            <ac:spMkLst>
              <pc:docMk/>
              <pc:sldMasterMk cId="981562976" sldId="2147483660"/>
              <pc:sldLayoutMk cId="1702466837" sldId="2147483662"/>
              <ac:spMk id="2" creationId="{00000000-0000-0000-0000-000000000000}"/>
            </ac:spMkLst>
          </pc:spChg>
          <pc:spChg chg="mod">
            <ac:chgData name="Fake Test User" userId="SID-0" providerId="Test" clId="FakeClientId" dt="2018-12-03T02:56:03.120" v="25" actId="790"/>
            <ac:spMkLst>
              <pc:docMk/>
              <pc:sldMasterMk cId="981562976" sldId="2147483660"/>
              <pc:sldLayoutMk cId="1702466837" sldId="2147483662"/>
              <ac:spMk id="3" creationId="{00000000-0000-0000-0000-000000000000}"/>
            </ac:spMkLst>
          </pc:spChg>
          <pc:spChg chg="mod">
            <ac:chgData name="Fake Test User" userId="SID-0" providerId="Test" clId="FakeClientId" dt="2018-12-03T02:56:03.120" v="25" actId="790"/>
            <ac:spMkLst>
              <pc:docMk/>
              <pc:sldMasterMk cId="981562976" sldId="2147483660"/>
              <pc:sldLayoutMk cId="1702466837" sldId="2147483662"/>
              <ac:spMk id="4" creationId="{00000000-0000-0000-0000-000000000000}"/>
            </ac:spMkLst>
          </pc:spChg>
          <pc:spChg chg="mod">
            <ac:chgData name="Fake Test User" userId="SID-0" providerId="Test" clId="FakeClientId" dt="2018-12-03T02:56:03.120" v="25" actId="790"/>
            <ac:spMkLst>
              <pc:docMk/>
              <pc:sldMasterMk cId="981562976" sldId="2147483660"/>
              <pc:sldLayoutMk cId="1702466837" sldId="2147483662"/>
              <ac:spMk id="5" creationId="{00000000-0000-0000-0000-000000000000}"/>
            </ac:spMkLst>
          </pc:spChg>
          <pc:spChg chg="mod">
            <ac:chgData name="Fake Test User" userId="SID-0" providerId="Test" clId="FakeClientId" dt="2018-12-03T02:56:03.120" v="25" actId="790"/>
            <ac:spMkLst>
              <pc:docMk/>
              <pc:sldMasterMk cId="981562976" sldId="2147483660"/>
              <pc:sldLayoutMk cId="1702466837" sldId="2147483662"/>
              <ac:spMk id="6" creationId="{00000000-0000-0000-0000-000000000000}"/>
            </ac:spMkLst>
          </pc:spChg>
        </pc:sldLayoutChg>
        <pc:sldLayoutChg chg="modSp">
          <pc:chgData name="Fake Test User" userId="SID-0" providerId="Test" clId="FakeClientId" dt="2018-12-03T02:56:42.805" v="26" actId="790"/>
          <pc:sldLayoutMkLst>
            <pc:docMk/>
            <pc:sldMasterMk cId="981562976" sldId="2147483660"/>
            <pc:sldLayoutMk cId="1233611818" sldId="2147483663"/>
          </pc:sldLayoutMkLst>
          <pc:spChg chg="mod">
            <ac:chgData name="Fake Test User" userId="SID-0" providerId="Test" clId="FakeClientId" dt="2018-12-03T02:56:42.805" v="26" actId="790"/>
            <ac:spMkLst>
              <pc:docMk/>
              <pc:sldMasterMk cId="981562976" sldId="2147483660"/>
              <pc:sldLayoutMk cId="1233611818" sldId="2147483663"/>
              <ac:spMk id="2" creationId="{00000000-0000-0000-0000-000000000000}"/>
            </ac:spMkLst>
          </pc:spChg>
          <pc:spChg chg="mod">
            <ac:chgData name="Fake Test User" userId="SID-0" providerId="Test" clId="FakeClientId" dt="2018-12-03T02:56:42.805" v="26" actId="790"/>
            <ac:spMkLst>
              <pc:docMk/>
              <pc:sldMasterMk cId="981562976" sldId="2147483660"/>
              <pc:sldLayoutMk cId="1233611818" sldId="2147483663"/>
              <ac:spMk id="3" creationId="{00000000-0000-0000-0000-000000000000}"/>
            </ac:spMkLst>
          </pc:spChg>
          <pc:spChg chg="mod">
            <ac:chgData name="Fake Test User" userId="SID-0" providerId="Test" clId="FakeClientId" dt="2018-12-03T02:56:42.805" v="26" actId="790"/>
            <ac:spMkLst>
              <pc:docMk/>
              <pc:sldMasterMk cId="981562976" sldId="2147483660"/>
              <pc:sldLayoutMk cId="1233611818" sldId="2147483663"/>
              <ac:spMk id="4" creationId="{00000000-0000-0000-0000-000000000000}"/>
            </ac:spMkLst>
          </pc:spChg>
          <pc:spChg chg="mod">
            <ac:chgData name="Fake Test User" userId="SID-0" providerId="Test" clId="FakeClientId" dt="2018-12-03T02:56:42.805" v="26" actId="790"/>
            <ac:spMkLst>
              <pc:docMk/>
              <pc:sldMasterMk cId="981562976" sldId="2147483660"/>
              <pc:sldLayoutMk cId="1233611818" sldId="2147483663"/>
              <ac:spMk id="5" creationId="{00000000-0000-0000-0000-000000000000}"/>
            </ac:spMkLst>
          </pc:spChg>
          <pc:spChg chg="mod">
            <ac:chgData name="Fake Test User" userId="SID-0" providerId="Test" clId="FakeClientId" dt="2018-12-03T02:56:42.805" v="26" actId="790"/>
            <ac:spMkLst>
              <pc:docMk/>
              <pc:sldMasterMk cId="981562976" sldId="2147483660"/>
              <pc:sldLayoutMk cId="1233611818" sldId="2147483663"/>
              <ac:spMk id="6" creationId="{00000000-0000-0000-0000-000000000000}"/>
            </ac:spMkLst>
          </pc:spChg>
        </pc:sldLayoutChg>
        <pc:sldLayoutChg chg="modSp">
          <pc:chgData name="Fake Test User" userId="SID-0" providerId="Test" clId="FakeClientId" dt="2018-12-03T02:56:47.742" v="27" actId="790"/>
          <pc:sldLayoutMkLst>
            <pc:docMk/>
            <pc:sldMasterMk cId="981562976" sldId="2147483660"/>
            <pc:sldLayoutMk cId="1521872723" sldId="2147483664"/>
          </pc:sldLayoutMkLst>
          <pc:spChg chg="mod">
            <ac:chgData name="Fake Test User" userId="SID-0" providerId="Test" clId="FakeClientId" dt="2018-12-03T02:56:47.742" v="27" actId="790"/>
            <ac:spMkLst>
              <pc:docMk/>
              <pc:sldMasterMk cId="981562976" sldId="2147483660"/>
              <pc:sldLayoutMk cId="1521872723" sldId="2147483664"/>
              <ac:spMk id="2" creationId="{00000000-0000-0000-0000-000000000000}"/>
            </ac:spMkLst>
          </pc:spChg>
          <pc:spChg chg="mod">
            <ac:chgData name="Fake Test User" userId="SID-0" providerId="Test" clId="FakeClientId" dt="2018-12-03T02:56:47.742" v="27" actId="790"/>
            <ac:spMkLst>
              <pc:docMk/>
              <pc:sldMasterMk cId="981562976" sldId="2147483660"/>
              <pc:sldLayoutMk cId="1521872723" sldId="2147483664"/>
              <ac:spMk id="3" creationId="{00000000-0000-0000-0000-000000000000}"/>
            </ac:spMkLst>
          </pc:spChg>
          <pc:spChg chg="mod">
            <ac:chgData name="Fake Test User" userId="SID-0" providerId="Test" clId="FakeClientId" dt="2018-12-03T02:56:47.742" v="27" actId="790"/>
            <ac:spMkLst>
              <pc:docMk/>
              <pc:sldMasterMk cId="981562976" sldId="2147483660"/>
              <pc:sldLayoutMk cId="1521872723" sldId="2147483664"/>
              <ac:spMk id="4" creationId="{00000000-0000-0000-0000-000000000000}"/>
            </ac:spMkLst>
          </pc:spChg>
          <pc:spChg chg="mod">
            <ac:chgData name="Fake Test User" userId="SID-0" providerId="Test" clId="FakeClientId" dt="2018-12-03T02:56:47.742" v="27" actId="790"/>
            <ac:spMkLst>
              <pc:docMk/>
              <pc:sldMasterMk cId="981562976" sldId="2147483660"/>
              <pc:sldLayoutMk cId="1521872723" sldId="2147483664"/>
              <ac:spMk id="5" creationId="{00000000-0000-0000-0000-000000000000}"/>
            </ac:spMkLst>
          </pc:spChg>
          <pc:spChg chg="mod">
            <ac:chgData name="Fake Test User" userId="SID-0" providerId="Test" clId="FakeClientId" dt="2018-12-03T02:56:47.742" v="27" actId="790"/>
            <ac:spMkLst>
              <pc:docMk/>
              <pc:sldMasterMk cId="981562976" sldId="2147483660"/>
              <pc:sldLayoutMk cId="1521872723" sldId="2147483664"/>
              <ac:spMk id="6" creationId="{00000000-0000-0000-0000-000000000000}"/>
            </ac:spMkLst>
          </pc:spChg>
          <pc:spChg chg="mod">
            <ac:chgData name="Fake Test User" userId="SID-0" providerId="Test" clId="FakeClientId" dt="2018-12-03T02:56:47.742" v="27" actId="790"/>
            <ac:spMkLst>
              <pc:docMk/>
              <pc:sldMasterMk cId="981562976" sldId="2147483660"/>
              <pc:sldLayoutMk cId="1521872723" sldId="2147483664"/>
              <ac:spMk id="7" creationId="{00000000-0000-0000-0000-000000000000}"/>
            </ac:spMkLst>
          </pc:spChg>
        </pc:sldLayoutChg>
        <pc:sldLayoutChg chg="modSp">
          <pc:chgData name="Fake Test User" userId="SID-0" providerId="Test" clId="FakeClientId" dt="2018-12-03T02:56:55.476" v="28" actId="790"/>
          <pc:sldLayoutMkLst>
            <pc:docMk/>
            <pc:sldMasterMk cId="981562976" sldId="2147483660"/>
            <pc:sldLayoutMk cId="1100924916" sldId="2147483665"/>
          </pc:sldLayoutMkLst>
          <pc:spChg chg="mod">
            <ac:chgData name="Fake Test User" userId="SID-0" providerId="Test" clId="FakeClientId" dt="2018-12-03T02:56:55.476" v="28" actId="790"/>
            <ac:spMkLst>
              <pc:docMk/>
              <pc:sldMasterMk cId="981562976" sldId="2147483660"/>
              <pc:sldLayoutMk cId="1100924916" sldId="2147483665"/>
              <ac:spMk id="2"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3"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4"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5"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6"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7"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8" creationId="{00000000-0000-0000-0000-000000000000}"/>
            </ac:spMkLst>
          </pc:spChg>
          <pc:spChg chg="mod">
            <ac:chgData name="Fake Test User" userId="SID-0" providerId="Test" clId="FakeClientId" dt="2018-12-03T02:56:55.476" v="28" actId="790"/>
            <ac:spMkLst>
              <pc:docMk/>
              <pc:sldMasterMk cId="981562976" sldId="2147483660"/>
              <pc:sldLayoutMk cId="1100924916" sldId="2147483665"/>
              <ac:spMk id="9" creationId="{00000000-0000-0000-0000-000000000000}"/>
            </ac:spMkLst>
          </pc:spChg>
        </pc:sldLayoutChg>
        <pc:sldLayoutChg chg="modSp">
          <pc:chgData name="Fake Test User" userId="SID-0" providerId="Test" clId="FakeClientId" dt="2018-12-03T02:57:00.179" v="29" actId="790"/>
          <pc:sldLayoutMkLst>
            <pc:docMk/>
            <pc:sldMasterMk cId="981562976" sldId="2147483660"/>
            <pc:sldLayoutMk cId="918406868" sldId="2147483666"/>
          </pc:sldLayoutMkLst>
          <pc:spChg chg="mod">
            <ac:chgData name="Fake Test User" userId="SID-0" providerId="Test" clId="FakeClientId" dt="2018-12-03T02:57:00.179" v="29" actId="790"/>
            <ac:spMkLst>
              <pc:docMk/>
              <pc:sldMasterMk cId="981562976" sldId="2147483660"/>
              <pc:sldLayoutMk cId="918406868" sldId="2147483666"/>
              <ac:spMk id="2" creationId="{00000000-0000-0000-0000-000000000000}"/>
            </ac:spMkLst>
          </pc:spChg>
          <pc:spChg chg="mod">
            <ac:chgData name="Fake Test User" userId="SID-0" providerId="Test" clId="FakeClientId" dt="2018-12-03T02:57:00.179" v="29" actId="790"/>
            <ac:spMkLst>
              <pc:docMk/>
              <pc:sldMasterMk cId="981562976" sldId="2147483660"/>
              <pc:sldLayoutMk cId="918406868" sldId="2147483666"/>
              <ac:spMk id="3" creationId="{00000000-0000-0000-0000-000000000000}"/>
            </ac:spMkLst>
          </pc:spChg>
          <pc:spChg chg="mod">
            <ac:chgData name="Fake Test User" userId="SID-0" providerId="Test" clId="FakeClientId" dt="2018-12-03T02:57:00.179" v="29" actId="790"/>
            <ac:spMkLst>
              <pc:docMk/>
              <pc:sldMasterMk cId="981562976" sldId="2147483660"/>
              <pc:sldLayoutMk cId="918406868" sldId="2147483666"/>
              <ac:spMk id="4" creationId="{00000000-0000-0000-0000-000000000000}"/>
            </ac:spMkLst>
          </pc:spChg>
          <pc:spChg chg="mod">
            <ac:chgData name="Fake Test User" userId="SID-0" providerId="Test" clId="FakeClientId" dt="2018-12-03T02:57:00.179" v="29" actId="790"/>
            <ac:spMkLst>
              <pc:docMk/>
              <pc:sldMasterMk cId="981562976" sldId="2147483660"/>
              <pc:sldLayoutMk cId="918406868" sldId="2147483666"/>
              <ac:spMk id="5" creationId="{00000000-0000-0000-0000-000000000000}"/>
            </ac:spMkLst>
          </pc:spChg>
        </pc:sldLayoutChg>
        <pc:sldLayoutChg chg="modSp">
          <pc:chgData name="Fake Test User" userId="SID-0" providerId="Test" clId="FakeClientId" dt="2018-12-03T02:57:04.210" v="30" actId="790"/>
          <pc:sldLayoutMkLst>
            <pc:docMk/>
            <pc:sldMasterMk cId="981562976" sldId="2147483660"/>
            <pc:sldLayoutMk cId="2497625034" sldId="2147483667"/>
          </pc:sldLayoutMkLst>
          <pc:spChg chg="mod">
            <ac:chgData name="Fake Test User" userId="SID-0" providerId="Test" clId="FakeClientId" dt="2018-12-03T02:57:04.210" v="30" actId="790"/>
            <ac:spMkLst>
              <pc:docMk/>
              <pc:sldMasterMk cId="981562976" sldId="2147483660"/>
              <pc:sldLayoutMk cId="2497625034" sldId="2147483667"/>
              <ac:spMk id="2" creationId="{00000000-0000-0000-0000-000000000000}"/>
            </ac:spMkLst>
          </pc:spChg>
          <pc:spChg chg="mod">
            <ac:chgData name="Fake Test User" userId="SID-0" providerId="Test" clId="FakeClientId" dt="2018-12-03T02:57:04.210" v="30" actId="790"/>
            <ac:spMkLst>
              <pc:docMk/>
              <pc:sldMasterMk cId="981562976" sldId="2147483660"/>
              <pc:sldLayoutMk cId="2497625034" sldId="2147483667"/>
              <ac:spMk id="3" creationId="{00000000-0000-0000-0000-000000000000}"/>
            </ac:spMkLst>
          </pc:spChg>
          <pc:spChg chg="mod">
            <ac:chgData name="Fake Test User" userId="SID-0" providerId="Test" clId="FakeClientId" dt="2018-12-03T02:57:04.210" v="30" actId="790"/>
            <ac:spMkLst>
              <pc:docMk/>
              <pc:sldMasterMk cId="981562976" sldId="2147483660"/>
              <pc:sldLayoutMk cId="2497625034" sldId="2147483667"/>
              <ac:spMk id="4" creationId="{00000000-0000-0000-0000-000000000000}"/>
            </ac:spMkLst>
          </pc:spChg>
        </pc:sldLayoutChg>
        <pc:sldLayoutChg chg="modSp">
          <pc:chgData name="Fake Test User" userId="SID-0" providerId="Test" clId="FakeClientId" dt="2018-12-03T02:57:08.757" v="31" actId="790"/>
          <pc:sldLayoutMkLst>
            <pc:docMk/>
            <pc:sldMasterMk cId="981562976" sldId="2147483660"/>
            <pc:sldLayoutMk cId="943659482" sldId="2147483668"/>
          </pc:sldLayoutMkLst>
          <pc:spChg chg="mod">
            <ac:chgData name="Fake Test User" userId="SID-0" providerId="Test" clId="FakeClientId" dt="2018-12-03T02:57:08.757" v="31" actId="790"/>
            <ac:spMkLst>
              <pc:docMk/>
              <pc:sldMasterMk cId="981562976" sldId="2147483660"/>
              <pc:sldLayoutMk cId="943659482" sldId="2147483668"/>
              <ac:spMk id="2" creationId="{00000000-0000-0000-0000-000000000000}"/>
            </ac:spMkLst>
          </pc:spChg>
          <pc:spChg chg="mod">
            <ac:chgData name="Fake Test User" userId="SID-0" providerId="Test" clId="FakeClientId" dt="2018-12-03T02:57:08.757" v="31" actId="790"/>
            <ac:spMkLst>
              <pc:docMk/>
              <pc:sldMasterMk cId="981562976" sldId="2147483660"/>
              <pc:sldLayoutMk cId="943659482" sldId="2147483668"/>
              <ac:spMk id="3" creationId="{00000000-0000-0000-0000-000000000000}"/>
            </ac:spMkLst>
          </pc:spChg>
          <pc:spChg chg="mod">
            <ac:chgData name="Fake Test User" userId="SID-0" providerId="Test" clId="FakeClientId" dt="2018-12-03T02:57:08.757" v="31" actId="790"/>
            <ac:spMkLst>
              <pc:docMk/>
              <pc:sldMasterMk cId="981562976" sldId="2147483660"/>
              <pc:sldLayoutMk cId="943659482" sldId="2147483668"/>
              <ac:spMk id="4" creationId="{00000000-0000-0000-0000-000000000000}"/>
            </ac:spMkLst>
          </pc:spChg>
          <pc:spChg chg="mod">
            <ac:chgData name="Fake Test User" userId="SID-0" providerId="Test" clId="FakeClientId" dt="2018-12-03T02:57:08.757" v="31" actId="790"/>
            <ac:spMkLst>
              <pc:docMk/>
              <pc:sldMasterMk cId="981562976" sldId="2147483660"/>
              <pc:sldLayoutMk cId="943659482" sldId="2147483668"/>
              <ac:spMk id="5" creationId="{00000000-0000-0000-0000-000000000000}"/>
            </ac:spMkLst>
          </pc:spChg>
          <pc:spChg chg="mod">
            <ac:chgData name="Fake Test User" userId="SID-0" providerId="Test" clId="FakeClientId" dt="2018-12-03T02:57:08.757" v="31" actId="790"/>
            <ac:spMkLst>
              <pc:docMk/>
              <pc:sldMasterMk cId="981562976" sldId="2147483660"/>
              <pc:sldLayoutMk cId="943659482" sldId="2147483668"/>
              <ac:spMk id="6" creationId="{00000000-0000-0000-0000-000000000000}"/>
            </ac:spMkLst>
          </pc:spChg>
          <pc:spChg chg="mod">
            <ac:chgData name="Fake Test User" userId="SID-0" providerId="Test" clId="FakeClientId" dt="2018-12-03T02:57:08.757" v="31" actId="790"/>
            <ac:spMkLst>
              <pc:docMk/>
              <pc:sldMasterMk cId="981562976" sldId="2147483660"/>
              <pc:sldLayoutMk cId="943659482" sldId="2147483668"/>
              <ac:spMk id="7" creationId="{00000000-0000-0000-0000-000000000000}"/>
            </ac:spMkLst>
          </pc:spChg>
        </pc:sldLayoutChg>
        <pc:sldLayoutChg chg="modSp">
          <pc:chgData name="Fake Test User" userId="SID-0" providerId="Test" clId="FakeClientId" dt="2018-12-03T02:57:14.631" v="32" actId="790"/>
          <pc:sldLayoutMkLst>
            <pc:docMk/>
            <pc:sldMasterMk cId="981562976" sldId="2147483660"/>
            <pc:sldLayoutMk cId="2522290163" sldId="2147483669"/>
          </pc:sldLayoutMkLst>
          <pc:spChg chg="mod">
            <ac:chgData name="Fake Test User" userId="SID-0" providerId="Test" clId="FakeClientId" dt="2018-12-03T02:57:14.631" v="32" actId="790"/>
            <ac:spMkLst>
              <pc:docMk/>
              <pc:sldMasterMk cId="981562976" sldId="2147483660"/>
              <pc:sldLayoutMk cId="2522290163" sldId="2147483669"/>
              <ac:spMk id="2" creationId="{00000000-0000-0000-0000-000000000000}"/>
            </ac:spMkLst>
          </pc:spChg>
          <pc:spChg chg="mod">
            <ac:chgData name="Fake Test User" userId="SID-0" providerId="Test" clId="FakeClientId" dt="2018-12-03T02:57:14.631" v="32" actId="790"/>
            <ac:spMkLst>
              <pc:docMk/>
              <pc:sldMasterMk cId="981562976" sldId="2147483660"/>
              <pc:sldLayoutMk cId="2522290163" sldId="2147483669"/>
              <ac:spMk id="3" creationId="{00000000-0000-0000-0000-000000000000}"/>
            </ac:spMkLst>
          </pc:spChg>
          <pc:spChg chg="mod">
            <ac:chgData name="Fake Test User" userId="SID-0" providerId="Test" clId="FakeClientId" dt="2018-12-03T02:57:14.631" v="32" actId="790"/>
            <ac:spMkLst>
              <pc:docMk/>
              <pc:sldMasterMk cId="981562976" sldId="2147483660"/>
              <pc:sldLayoutMk cId="2522290163" sldId="2147483669"/>
              <ac:spMk id="4" creationId="{00000000-0000-0000-0000-000000000000}"/>
            </ac:spMkLst>
          </pc:spChg>
          <pc:spChg chg="mod">
            <ac:chgData name="Fake Test User" userId="SID-0" providerId="Test" clId="FakeClientId" dt="2018-12-03T02:57:14.631" v="32" actId="790"/>
            <ac:spMkLst>
              <pc:docMk/>
              <pc:sldMasterMk cId="981562976" sldId="2147483660"/>
              <pc:sldLayoutMk cId="2522290163" sldId="2147483669"/>
              <ac:spMk id="5" creationId="{00000000-0000-0000-0000-000000000000}"/>
            </ac:spMkLst>
          </pc:spChg>
          <pc:spChg chg="mod">
            <ac:chgData name="Fake Test User" userId="SID-0" providerId="Test" clId="FakeClientId" dt="2018-12-03T02:57:14.631" v="32" actId="790"/>
            <ac:spMkLst>
              <pc:docMk/>
              <pc:sldMasterMk cId="981562976" sldId="2147483660"/>
              <pc:sldLayoutMk cId="2522290163" sldId="2147483669"/>
              <ac:spMk id="6" creationId="{00000000-0000-0000-0000-000000000000}"/>
            </ac:spMkLst>
          </pc:spChg>
          <pc:spChg chg="mod">
            <ac:chgData name="Fake Test User" userId="SID-0" providerId="Test" clId="FakeClientId" dt="2018-12-03T02:57:14.631" v="32" actId="790"/>
            <ac:spMkLst>
              <pc:docMk/>
              <pc:sldMasterMk cId="981562976" sldId="2147483660"/>
              <pc:sldLayoutMk cId="2522290163" sldId="2147483669"/>
              <ac:spMk id="7" creationId="{00000000-0000-0000-0000-000000000000}"/>
            </ac:spMkLst>
          </pc:spChg>
        </pc:sldLayoutChg>
        <pc:sldLayoutChg chg="modSp">
          <pc:chgData name="Fake Test User" userId="SID-0" providerId="Test" clId="FakeClientId" dt="2018-12-03T02:57:19.037" v="33" actId="790"/>
          <pc:sldLayoutMkLst>
            <pc:docMk/>
            <pc:sldMasterMk cId="981562976" sldId="2147483660"/>
            <pc:sldLayoutMk cId="63179575" sldId="2147483670"/>
          </pc:sldLayoutMkLst>
          <pc:spChg chg="mod">
            <ac:chgData name="Fake Test User" userId="SID-0" providerId="Test" clId="FakeClientId" dt="2018-12-03T02:57:19.037" v="33" actId="790"/>
            <ac:spMkLst>
              <pc:docMk/>
              <pc:sldMasterMk cId="981562976" sldId="2147483660"/>
              <pc:sldLayoutMk cId="63179575" sldId="2147483670"/>
              <ac:spMk id="2" creationId="{00000000-0000-0000-0000-000000000000}"/>
            </ac:spMkLst>
          </pc:spChg>
          <pc:spChg chg="mod">
            <ac:chgData name="Fake Test User" userId="SID-0" providerId="Test" clId="FakeClientId" dt="2018-12-03T02:57:19.037" v="33" actId="790"/>
            <ac:spMkLst>
              <pc:docMk/>
              <pc:sldMasterMk cId="981562976" sldId="2147483660"/>
              <pc:sldLayoutMk cId="63179575" sldId="2147483670"/>
              <ac:spMk id="3" creationId="{00000000-0000-0000-0000-000000000000}"/>
            </ac:spMkLst>
          </pc:spChg>
          <pc:spChg chg="mod">
            <ac:chgData name="Fake Test User" userId="SID-0" providerId="Test" clId="FakeClientId" dt="2018-12-03T02:57:19.037" v="33" actId="790"/>
            <ac:spMkLst>
              <pc:docMk/>
              <pc:sldMasterMk cId="981562976" sldId="2147483660"/>
              <pc:sldLayoutMk cId="63179575" sldId="2147483670"/>
              <ac:spMk id="4" creationId="{00000000-0000-0000-0000-000000000000}"/>
            </ac:spMkLst>
          </pc:spChg>
          <pc:spChg chg="mod">
            <ac:chgData name="Fake Test User" userId="SID-0" providerId="Test" clId="FakeClientId" dt="2018-12-03T02:57:19.037" v="33" actId="790"/>
            <ac:spMkLst>
              <pc:docMk/>
              <pc:sldMasterMk cId="981562976" sldId="2147483660"/>
              <pc:sldLayoutMk cId="63179575" sldId="2147483670"/>
              <ac:spMk id="5" creationId="{00000000-0000-0000-0000-000000000000}"/>
            </ac:spMkLst>
          </pc:spChg>
          <pc:spChg chg="mod">
            <ac:chgData name="Fake Test User" userId="SID-0" providerId="Test" clId="FakeClientId" dt="2018-12-03T02:57:19.037" v="33" actId="790"/>
            <ac:spMkLst>
              <pc:docMk/>
              <pc:sldMasterMk cId="981562976" sldId="2147483660"/>
              <pc:sldLayoutMk cId="63179575" sldId="2147483670"/>
              <ac:spMk id="6" creationId="{00000000-0000-0000-0000-000000000000}"/>
            </ac:spMkLst>
          </pc:spChg>
        </pc:sldLayoutChg>
        <pc:sldLayoutChg chg="modSp">
          <pc:chgData name="Fake Test User" userId="SID-0" providerId="Test" clId="FakeClientId" dt="2018-12-03T02:57:23.834" v="34" actId="790"/>
          <pc:sldLayoutMkLst>
            <pc:docMk/>
            <pc:sldMasterMk cId="981562976" sldId="2147483660"/>
            <pc:sldLayoutMk cId="2446235546" sldId="2147483671"/>
          </pc:sldLayoutMkLst>
          <pc:spChg chg="mod">
            <ac:chgData name="Fake Test User" userId="SID-0" providerId="Test" clId="FakeClientId" dt="2018-12-03T02:57:23.834" v="34" actId="790"/>
            <ac:spMkLst>
              <pc:docMk/>
              <pc:sldMasterMk cId="981562976" sldId="2147483660"/>
              <pc:sldLayoutMk cId="2446235546" sldId="2147483671"/>
              <ac:spMk id="2" creationId="{00000000-0000-0000-0000-000000000000}"/>
            </ac:spMkLst>
          </pc:spChg>
          <pc:spChg chg="mod">
            <ac:chgData name="Fake Test User" userId="SID-0" providerId="Test" clId="FakeClientId" dt="2018-12-03T02:57:23.834" v="34" actId="790"/>
            <ac:spMkLst>
              <pc:docMk/>
              <pc:sldMasterMk cId="981562976" sldId="2147483660"/>
              <pc:sldLayoutMk cId="2446235546" sldId="2147483671"/>
              <ac:spMk id="3" creationId="{00000000-0000-0000-0000-000000000000}"/>
            </ac:spMkLst>
          </pc:spChg>
          <pc:spChg chg="mod">
            <ac:chgData name="Fake Test User" userId="SID-0" providerId="Test" clId="FakeClientId" dt="2018-12-03T02:57:23.834" v="34" actId="790"/>
            <ac:spMkLst>
              <pc:docMk/>
              <pc:sldMasterMk cId="981562976" sldId="2147483660"/>
              <pc:sldLayoutMk cId="2446235546" sldId="2147483671"/>
              <ac:spMk id="4" creationId="{00000000-0000-0000-0000-000000000000}"/>
            </ac:spMkLst>
          </pc:spChg>
          <pc:spChg chg="mod">
            <ac:chgData name="Fake Test User" userId="SID-0" providerId="Test" clId="FakeClientId" dt="2018-12-03T02:57:23.834" v="34" actId="790"/>
            <ac:spMkLst>
              <pc:docMk/>
              <pc:sldMasterMk cId="981562976" sldId="2147483660"/>
              <pc:sldLayoutMk cId="2446235546" sldId="2147483671"/>
              <ac:spMk id="5" creationId="{00000000-0000-0000-0000-000000000000}"/>
            </ac:spMkLst>
          </pc:spChg>
          <pc:spChg chg="mod">
            <ac:chgData name="Fake Test User" userId="SID-0" providerId="Test" clId="FakeClientId" dt="2018-12-03T02:57:23.834" v="34" actId="790"/>
            <ac:spMkLst>
              <pc:docMk/>
              <pc:sldMasterMk cId="981562976" sldId="2147483660"/>
              <pc:sldLayoutMk cId="2446235546" sldId="2147483671"/>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latin typeface="Calibri" panose="020F0502020204030204" pitchFamily="34" charset="0"/>
            </a:endParaRPr>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953E582-AAED-4972-8D21-C9FFD5DA365A}" type="datetime1">
              <a:rPr lang="nl-NL" smtClean="0">
                <a:latin typeface="Calibri" panose="020F0502020204030204" pitchFamily="34" charset="0"/>
              </a:rPr>
              <a:t>5-11-2020</a:t>
            </a:fld>
            <a:endParaRPr lang="nl-NL">
              <a:latin typeface="Calibri" panose="020F0502020204030204" pitchFamily="34" charset="0"/>
            </a:endParaRPr>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latin typeface="Calibri" panose="020F0502020204030204" pitchFamily="34" charset="0"/>
            </a:endParaRPr>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33ADDF-418B-4AEE-81B9-E77B3218F8B3}" type="slidenum">
              <a:rPr lang="nl-NL" smtClean="0">
                <a:latin typeface="Calibri" panose="020F0502020204030204" pitchFamily="34" charset="0"/>
              </a:rPr>
              <a:t>‹#›</a:t>
            </a:fld>
            <a:endParaRPr lang="nl-NL">
              <a:latin typeface="Calibri" panose="020F0502020204030204" pitchFamily="34" charset="0"/>
            </a:endParaRPr>
          </a:p>
        </p:txBody>
      </p:sp>
    </p:spTree>
    <p:extLst>
      <p:ext uri="{BB962C8B-B14F-4D97-AF65-F5344CB8AC3E}">
        <p14:creationId xmlns:p14="http://schemas.microsoft.com/office/powerpoint/2010/main" val="414895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8A92A3BC-15F9-48E8-955A-AA3E6BA74B4A}" type="datetime1">
              <a:rPr lang="nl-NL" noProof="0" smtClean="0"/>
              <a:t>5-11-2020</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2275029A-2D1E-47A5-9598-4A9AC47B3AC1}" type="slidenum">
              <a:rPr lang="nl-NL" noProof="0" smtClean="0"/>
              <a:pPr/>
              <a:t>‹#›</a:t>
            </a:fld>
            <a:endParaRPr lang="nl-NL" noProof="0"/>
          </a:p>
        </p:txBody>
      </p:sp>
    </p:spTree>
    <p:extLst>
      <p:ext uri="{BB962C8B-B14F-4D97-AF65-F5344CB8AC3E}">
        <p14:creationId xmlns:p14="http://schemas.microsoft.com/office/powerpoint/2010/main" val="20307704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275029A-2D1E-47A5-9598-4A9AC47B3AC1}" type="slidenum">
              <a:rPr lang="nl-NL" smtClean="0"/>
              <a:pPr/>
              <a:t>1</a:t>
            </a:fld>
            <a:endParaRPr lang="nl-NL"/>
          </a:p>
        </p:txBody>
      </p:sp>
    </p:spTree>
    <p:extLst>
      <p:ext uri="{BB962C8B-B14F-4D97-AF65-F5344CB8AC3E}">
        <p14:creationId xmlns:p14="http://schemas.microsoft.com/office/powerpoint/2010/main" val="327824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10</a:t>
            </a:fld>
            <a:endParaRPr lang="nl-NL" noProof="0"/>
          </a:p>
        </p:txBody>
      </p:sp>
    </p:spTree>
    <p:extLst>
      <p:ext uri="{BB962C8B-B14F-4D97-AF65-F5344CB8AC3E}">
        <p14:creationId xmlns:p14="http://schemas.microsoft.com/office/powerpoint/2010/main" val="290270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11</a:t>
            </a:fld>
            <a:endParaRPr lang="nl-NL" noProof="0"/>
          </a:p>
        </p:txBody>
      </p:sp>
    </p:spTree>
    <p:extLst>
      <p:ext uri="{BB962C8B-B14F-4D97-AF65-F5344CB8AC3E}">
        <p14:creationId xmlns:p14="http://schemas.microsoft.com/office/powerpoint/2010/main" val="213030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12</a:t>
            </a:fld>
            <a:endParaRPr lang="nl-NL" noProof="0"/>
          </a:p>
        </p:txBody>
      </p:sp>
    </p:spTree>
    <p:extLst>
      <p:ext uri="{BB962C8B-B14F-4D97-AF65-F5344CB8AC3E}">
        <p14:creationId xmlns:p14="http://schemas.microsoft.com/office/powerpoint/2010/main" val="1416353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13</a:t>
            </a:fld>
            <a:endParaRPr lang="nl-NL" noProof="0"/>
          </a:p>
        </p:txBody>
      </p:sp>
    </p:spTree>
    <p:extLst>
      <p:ext uri="{BB962C8B-B14F-4D97-AF65-F5344CB8AC3E}">
        <p14:creationId xmlns:p14="http://schemas.microsoft.com/office/powerpoint/2010/main" val="143615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4F4D4A7-3FC8-4038-8DEC-31668686AF4E}" type="slidenum">
              <a:rPr lang="nl-BE" smtClean="0"/>
              <a:t>14</a:t>
            </a:fld>
            <a:endParaRPr lang="nl-BE"/>
          </a:p>
        </p:txBody>
      </p:sp>
    </p:spTree>
    <p:extLst>
      <p:ext uri="{BB962C8B-B14F-4D97-AF65-F5344CB8AC3E}">
        <p14:creationId xmlns:p14="http://schemas.microsoft.com/office/powerpoint/2010/main" val="8132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15</a:t>
            </a:fld>
            <a:endParaRPr lang="nl-NL" noProof="0"/>
          </a:p>
        </p:txBody>
      </p:sp>
    </p:spTree>
    <p:extLst>
      <p:ext uri="{BB962C8B-B14F-4D97-AF65-F5344CB8AC3E}">
        <p14:creationId xmlns:p14="http://schemas.microsoft.com/office/powerpoint/2010/main" val="47983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16</a:t>
            </a:fld>
            <a:endParaRPr lang="nl-NL" noProof="0"/>
          </a:p>
        </p:txBody>
      </p:sp>
    </p:spTree>
    <p:extLst>
      <p:ext uri="{BB962C8B-B14F-4D97-AF65-F5344CB8AC3E}">
        <p14:creationId xmlns:p14="http://schemas.microsoft.com/office/powerpoint/2010/main" val="288052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17</a:t>
            </a:fld>
            <a:endParaRPr lang="nl-NL" noProof="0"/>
          </a:p>
        </p:txBody>
      </p:sp>
    </p:spTree>
    <p:extLst>
      <p:ext uri="{BB962C8B-B14F-4D97-AF65-F5344CB8AC3E}">
        <p14:creationId xmlns:p14="http://schemas.microsoft.com/office/powerpoint/2010/main" val="344467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18</a:t>
            </a:fld>
            <a:endParaRPr lang="nl-NL" noProof="0"/>
          </a:p>
        </p:txBody>
      </p:sp>
    </p:spTree>
    <p:extLst>
      <p:ext uri="{BB962C8B-B14F-4D97-AF65-F5344CB8AC3E}">
        <p14:creationId xmlns:p14="http://schemas.microsoft.com/office/powerpoint/2010/main" val="342774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19</a:t>
            </a:fld>
            <a:endParaRPr lang="nl-NL" noProof="0"/>
          </a:p>
        </p:txBody>
      </p:sp>
    </p:spTree>
    <p:extLst>
      <p:ext uri="{BB962C8B-B14F-4D97-AF65-F5344CB8AC3E}">
        <p14:creationId xmlns:p14="http://schemas.microsoft.com/office/powerpoint/2010/main" val="296588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01342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20</a:t>
            </a:fld>
            <a:endParaRPr lang="nl-NL" noProof="0"/>
          </a:p>
        </p:txBody>
      </p:sp>
    </p:spTree>
    <p:extLst>
      <p:ext uri="{BB962C8B-B14F-4D97-AF65-F5344CB8AC3E}">
        <p14:creationId xmlns:p14="http://schemas.microsoft.com/office/powerpoint/2010/main" val="5341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21</a:t>
            </a:fld>
            <a:endParaRPr lang="nl-NL" noProof="0"/>
          </a:p>
        </p:txBody>
      </p:sp>
    </p:spTree>
    <p:extLst>
      <p:ext uri="{BB962C8B-B14F-4D97-AF65-F5344CB8AC3E}">
        <p14:creationId xmlns:p14="http://schemas.microsoft.com/office/powerpoint/2010/main" val="228430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22</a:t>
            </a:fld>
            <a:endParaRPr lang="nl-NL" noProof="0"/>
          </a:p>
        </p:txBody>
      </p:sp>
    </p:spTree>
    <p:extLst>
      <p:ext uri="{BB962C8B-B14F-4D97-AF65-F5344CB8AC3E}">
        <p14:creationId xmlns:p14="http://schemas.microsoft.com/office/powerpoint/2010/main" val="172690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23</a:t>
            </a:fld>
            <a:endParaRPr lang="nl-NL" noProof="0"/>
          </a:p>
        </p:txBody>
      </p:sp>
    </p:spTree>
    <p:extLst>
      <p:ext uri="{BB962C8B-B14F-4D97-AF65-F5344CB8AC3E}">
        <p14:creationId xmlns:p14="http://schemas.microsoft.com/office/powerpoint/2010/main" val="2195876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24</a:t>
            </a:fld>
            <a:endParaRPr lang="nl-NL" noProof="0"/>
          </a:p>
        </p:txBody>
      </p:sp>
    </p:spTree>
    <p:extLst>
      <p:ext uri="{BB962C8B-B14F-4D97-AF65-F5344CB8AC3E}">
        <p14:creationId xmlns:p14="http://schemas.microsoft.com/office/powerpoint/2010/main" val="137376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25</a:t>
            </a:fld>
            <a:endParaRPr lang="nl-NL" noProof="0"/>
          </a:p>
        </p:txBody>
      </p:sp>
    </p:spTree>
    <p:extLst>
      <p:ext uri="{BB962C8B-B14F-4D97-AF65-F5344CB8AC3E}">
        <p14:creationId xmlns:p14="http://schemas.microsoft.com/office/powerpoint/2010/main" val="3445818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26</a:t>
            </a:fld>
            <a:endParaRPr lang="nl-NL" noProof="0"/>
          </a:p>
        </p:txBody>
      </p:sp>
    </p:spTree>
    <p:extLst>
      <p:ext uri="{BB962C8B-B14F-4D97-AF65-F5344CB8AC3E}">
        <p14:creationId xmlns:p14="http://schemas.microsoft.com/office/powerpoint/2010/main" val="2835004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27</a:t>
            </a:fld>
            <a:endParaRPr lang="nl-NL" noProof="0"/>
          </a:p>
        </p:txBody>
      </p:sp>
    </p:spTree>
    <p:extLst>
      <p:ext uri="{BB962C8B-B14F-4D97-AF65-F5344CB8AC3E}">
        <p14:creationId xmlns:p14="http://schemas.microsoft.com/office/powerpoint/2010/main" val="264693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3</a:t>
            </a:fld>
            <a:endParaRPr lang="nl-NL" noProof="0"/>
          </a:p>
        </p:txBody>
      </p:sp>
    </p:spTree>
    <p:extLst>
      <p:ext uri="{BB962C8B-B14F-4D97-AF65-F5344CB8AC3E}">
        <p14:creationId xmlns:p14="http://schemas.microsoft.com/office/powerpoint/2010/main" val="315735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4</a:t>
            </a:fld>
            <a:endParaRPr lang="nl-NL" noProof="0"/>
          </a:p>
        </p:txBody>
      </p:sp>
    </p:spTree>
    <p:extLst>
      <p:ext uri="{BB962C8B-B14F-4D97-AF65-F5344CB8AC3E}">
        <p14:creationId xmlns:p14="http://schemas.microsoft.com/office/powerpoint/2010/main" val="320597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5</a:t>
            </a:fld>
            <a:endParaRPr lang="nl-NL" noProof="0"/>
          </a:p>
        </p:txBody>
      </p:sp>
    </p:spTree>
    <p:extLst>
      <p:ext uri="{BB962C8B-B14F-4D97-AF65-F5344CB8AC3E}">
        <p14:creationId xmlns:p14="http://schemas.microsoft.com/office/powerpoint/2010/main" val="333008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6</a:t>
            </a:fld>
            <a:endParaRPr lang="nl-NL" noProof="0"/>
          </a:p>
        </p:txBody>
      </p:sp>
    </p:spTree>
    <p:extLst>
      <p:ext uri="{BB962C8B-B14F-4D97-AF65-F5344CB8AC3E}">
        <p14:creationId xmlns:p14="http://schemas.microsoft.com/office/powerpoint/2010/main" val="174455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7</a:t>
            </a:fld>
            <a:endParaRPr lang="nl-NL" noProof="0"/>
          </a:p>
        </p:txBody>
      </p:sp>
    </p:spTree>
    <p:extLst>
      <p:ext uri="{BB962C8B-B14F-4D97-AF65-F5344CB8AC3E}">
        <p14:creationId xmlns:p14="http://schemas.microsoft.com/office/powerpoint/2010/main" val="297615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8</a:t>
            </a:fld>
            <a:endParaRPr lang="nl-NL" noProof="0"/>
          </a:p>
        </p:txBody>
      </p:sp>
    </p:spTree>
    <p:extLst>
      <p:ext uri="{BB962C8B-B14F-4D97-AF65-F5344CB8AC3E}">
        <p14:creationId xmlns:p14="http://schemas.microsoft.com/office/powerpoint/2010/main" val="262168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noProof="0"/>
          </a:p>
        </p:txBody>
      </p:sp>
      <p:sp>
        <p:nvSpPr>
          <p:cNvPr id="5" name="Footer Placeholder 4"/>
          <p:cNvSpPr>
            <a:spLocks noGrp="1"/>
          </p:cNvSpPr>
          <p:nvPr>
            <p:ph type="ftr" sz="quarter" idx="4"/>
          </p:nvPr>
        </p:nvSpPr>
        <p:spPr/>
        <p:txBody>
          <a:bodyPr/>
          <a:lstStyle/>
          <a:p>
            <a:endParaRPr lang="nl-NL" noProof="0"/>
          </a:p>
        </p:txBody>
      </p:sp>
      <p:sp>
        <p:nvSpPr>
          <p:cNvPr id="6" name="Slide Number Placeholder 5"/>
          <p:cNvSpPr>
            <a:spLocks noGrp="1"/>
          </p:cNvSpPr>
          <p:nvPr>
            <p:ph type="sldNum" sz="quarter" idx="5"/>
          </p:nvPr>
        </p:nvSpPr>
        <p:spPr/>
        <p:txBody>
          <a:bodyPr/>
          <a:lstStyle/>
          <a:p>
            <a:fld id="{2275029A-2D1E-47A5-9598-4A9AC47B3AC1}" type="slidenum">
              <a:rPr lang="nl-NL" noProof="0" smtClean="0"/>
              <a:pPr/>
              <a:t>9</a:t>
            </a:fld>
            <a:endParaRPr lang="nl-NL" noProof="0"/>
          </a:p>
        </p:txBody>
      </p:sp>
    </p:spTree>
    <p:extLst>
      <p:ext uri="{BB962C8B-B14F-4D97-AF65-F5344CB8AC3E}">
        <p14:creationId xmlns:p14="http://schemas.microsoft.com/office/powerpoint/2010/main" val="242040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041400"/>
            <a:ext cx="9144000" cy="2387600"/>
          </a:xfrm>
        </p:spPr>
        <p:txBody>
          <a:bodyPr rtlCol="0" anchor="b"/>
          <a:lstStyle>
            <a:lvl1pPr algn="l">
              <a:defRPr sz="6000">
                <a:solidFill>
                  <a:schemeClr val="tx2"/>
                </a:solidFill>
                <a:latin typeface="Century Gothic" panose="020B0502020202020204" pitchFamily="34" charset="0"/>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524000" y="3602038"/>
            <a:ext cx="9144000" cy="1655762"/>
          </a:xfrm>
        </p:spPr>
        <p:txBody>
          <a:bodyPr rtlCol="0"/>
          <a:lstStyle>
            <a:lvl1pPr marL="0" indent="0" algn="l">
              <a:buNone/>
              <a:defRPr sz="2400">
                <a:solidFill>
                  <a:schemeClr val="accent2">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lvl1pPr>
              <a:defRPr>
                <a:latin typeface="Century Gothic" panose="020B0502020202020204" pitchFamily="34" charset="0"/>
              </a:defRPr>
            </a:lvl1pPr>
          </a:lstStyle>
          <a:p>
            <a:fld id="{64737140-5CF1-4125-95CF-665842AEA50A}" type="datetime1">
              <a:rPr lang="nl-NL" noProof="0" smtClean="0"/>
              <a:t>5-11-2020</a:t>
            </a:fld>
            <a:endParaRPr lang="nl-NL" noProof="0"/>
          </a:p>
        </p:txBody>
      </p:sp>
      <p:sp>
        <p:nvSpPr>
          <p:cNvPr id="5" name="Tijdelijke aanduiding voor voettekst 4"/>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6" name="Tijdelijke aanduiding voor dianummer 5"/>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24832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latin typeface="Century Gothic" panose="020B0502020202020204" pitchFamily="34" charset="0"/>
              </a:defRPr>
            </a:lvl1pPr>
          </a:lstStyle>
          <a:p>
            <a:fld id="{B05FDE1B-07A0-4D4E-B60B-FF3F9F0896C0}" type="datetime1">
              <a:rPr lang="nl-NL" noProof="0" smtClean="0"/>
              <a:t>5-11-2020</a:t>
            </a:fld>
            <a:endParaRPr lang="nl-NL" noProof="0"/>
          </a:p>
        </p:txBody>
      </p:sp>
      <p:sp>
        <p:nvSpPr>
          <p:cNvPr id="5" name="Tijdelijke aanduiding voor voettekst 4"/>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6" name="Tijdelijke aanduiding voor dianummer 5"/>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6317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724900" y="365125"/>
            <a:ext cx="2628900" cy="5811838"/>
          </a:xfrm>
        </p:spPr>
        <p:txBody>
          <a:bodyPr vert="eaVert" rtlCol="0"/>
          <a:lstStyle>
            <a:lvl1pPr>
              <a:defRPr>
                <a:latin typeface="Century Gothic" panose="020B0502020202020204" pitchFamily="34" charset="0"/>
              </a:defRPr>
            </a:lvl1pPr>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838200" y="365125"/>
            <a:ext cx="7734300" cy="5811838"/>
          </a:xfrm>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latin typeface="Century Gothic" panose="020B0502020202020204" pitchFamily="34" charset="0"/>
              </a:defRPr>
            </a:lvl1pPr>
          </a:lstStyle>
          <a:p>
            <a:fld id="{69D10736-E3B9-4A45-B16A-5D40F0F7FB0E}" type="datetime1">
              <a:rPr lang="nl-NL" noProof="0" smtClean="0"/>
              <a:t>5-11-2020</a:t>
            </a:fld>
            <a:endParaRPr lang="nl-NL" noProof="0"/>
          </a:p>
        </p:txBody>
      </p:sp>
      <p:sp>
        <p:nvSpPr>
          <p:cNvPr id="5" name="Tijdelijke aanduiding voor voettekst 4"/>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6" name="Tijdelijke aanduiding voor dianummer 5"/>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244623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latin typeface="Century Gothic" panose="020B0502020202020204" pitchFamily="34" charset="0"/>
              </a:defRPr>
            </a:lvl1pPr>
          </a:lstStyle>
          <a:p>
            <a:fld id="{80FB01C1-6E8C-46E7-AD7A-D91C480D8276}" type="datetime1">
              <a:rPr lang="nl-NL" noProof="0" smtClean="0"/>
              <a:t>5-11-2020</a:t>
            </a:fld>
            <a:endParaRPr lang="nl-NL" noProof="0"/>
          </a:p>
        </p:txBody>
      </p:sp>
      <p:sp>
        <p:nvSpPr>
          <p:cNvPr id="5" name="Tijdelijke aanduiding voor voettekst 4"/>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6" name="Tijdelijke aanduiding voor dianummer 5"/>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170246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62262"/>
          </a:xfrm>
        </p:spPr>
        <p:txBody>
          <a:bodyPr rtlCol="0" anchor="b"/>
          <a:lstStyle>
            <a:lvl1pPr>
              <a:defRPr sz="6000">
                <a:latin typeface="Century Gothic" panose="020B0502020202020204" pitchFamily="34" charset="0"/>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831850" y="4589463"/>
            <a:ext cx="10515600" cy="1500187"/>
          </a:xfrm>
        </p:spPr>
        <p:txBody>
          <a:bodyPr rtlCol="0"/>
          <a:lstStyle>
            <a:lvl1pPr marL="0" indent="0">
              <a:buNone/>
              <a:defRPr sz="2400">
                <a:latin typeface="Century Gothic" panose="020B0502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lvl1pPr>
              <a:defRPr>
                <a:latin typeface="Century Gothic" panose="020B0502020202020204" pitchFamily="34" charset="0"/>
              </a:defRPr>
            </a:lvl1pPr>
          </a:lstStyle>
          <a:p>
            <a:fld id="{EB97FB61-073B-46ED-A983-C498D6E17940}" type="datetime1">
              <a:rPr lang="nl-NL" noProof="0" smtClean="0"/>
              <a:t>5-11-2020</a:t>
            </a:fld>
            <a:endParaRPr lang="nl-NL" noProof="0"/>
          </a:p>
        </p:txBody>
      </p:sp>
      <p:sp>
        <p:nvSpPr>
          <p:cNvPr id="5" name="Tijdelijke aanduiding voor voettekst 4"/>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6" name="Tijdelijke aanduiding voor dianummer 5"/>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123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838200" y="1825625"/>
            <a:ext cx="5181600" cy="4351338"/>
          </a:xfrm>
        </p:spPr>
        <p:txBody>
          <a:bodyPr rtlCol="0"/>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72200" y="1825625"/>
            <a:ext cx="5181600" cy="4351338"/>
          </a:xfrm>
        </p:spPr>
        <p:txBody>
          <a:bodyPr rtlCol="0"/>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lvl1pPr>
              <a:defRPr>
                <a:latin typeface="Century Gothic" panose="020B0502020202020204" pitchFamily="34" charset="0"/>
              </a:defRPr>
            </a:lvl1pPr>
          </a:lstStyle>
          <a:p>
            <a:fld id="{3A09757B-4AEB-47E2-A025-D5F5C9CA8574}" type="datetime1">
              <a:rPr lang="nl-NL" noProof="0" smtClean="0"/>
              <a:t>5-11-2020</a:t>
            </a:fld>
            <a:endParaRPr lang="nl-NL" noProof="0"/>
          </a:p>
        </p:txBody>
      </p:sp>
      <p:sp>
        <p:nvSpPr>
          <p:cNvPr id="6" name="Tijdelijke aanduiding voor voettekst 5"/>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7" name="Tijdelijke aanduiding voor dianummer 6"/>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15218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274638"/>
            <a:ext cx="10515600" cy="1143000"/>
          </a:xfrm>
        </p:spPr>
        <p:txBody>
          <a:bodyPr rtlCol="0"/>
          <a:lstStyle>
            <a:lvl1pPr>
              <a:defRPr>
                <a:latin typeface="Century Gothic" panose="020B0502020202020204" pitchFamily="34" charset="0"/>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831850" y="1489075"/>
            <a:ext cx="5156200" cy="641350"/>
          </a:xfrm>
        </p:spPr>
        <p:txBody>
          <a:bodyPr rtlCol="0"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831850" y="2193925"/>
            <a:ext cx="5156200" cy="3978275"/>
          </a:xfrm>
        </p:spPr>
        <p:txBody>
          <a:bodyPr rtlCol="0"/>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189663" y="1489075"/>
            <a:ext cx="5157787" cy="641350"/>
          </a:xfrm>
        </p:spPr>
        <p:txBody>
          <a:bodyPr rtlCol="0"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6189663" y="2193925"/>
            <a:ext cx="5157787" cy="3978275"/>
          </a:xfrm>
        </p:spPr>
        <p:txBody>
          <a:bodyPr rtlCol="0"/>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lvl1pPr>
              <a:defRPr>
                <a:latin typeface="Century Gothic" panose="020B0502020202020204" pitchFamily="34" charset="0"/>
              </a:defRPr>
            </a:lvl1pPr>
          </a:lstStyle>
          <a:p>
            <a:fld id="{A0CF590E-4FD5-41AE-A5B5-CC205BB02D5F}" type="datetime1">
              <a:rPr lang="nl-NL" noProof="0" smtClean="0"/>
              <a:t>5-11-2020</a:t>
            </a:fld>
            <a:endParaRPr lang="nl-NL" noProof="0"/>
          </a:p>
        </p:txBody>
      </p:sp>
      <p:sp>
        <p:nvSpPr>
          <p:cNvPr id="8" name="Tijdelijke aanduiding voor voettekst 7"/>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9" name="Tijdelijke aanduiding voor dianummer 8"/>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110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lvl1pPr>
              <a:defRPr>
                <a:latin typeface="Century Gothic" panose="020B0502020202020204" pitchFamily="34" charset="0"/>
              </a:defRPr>
            </a:lvl1pPr>
          </a:lstStyle>
          <a:p>
            <a:fld id="{B14C6869-BE76-40AA-8BAC-26C9FC687DF3}" type="datetime1">
              <a:rPr lang="nl-NL" noProof="0" smtClean="0"/>
              <a:t>5-11-2020</a:t>
            </a:fld>
            <a:endParaRPr lang="nl-NL" noProof="0"/>
          </a:p>
        </p:txBody>
      </p:sp>
      <p:sp>
        <p:nvSpPr>
          <p:cNvPr id="4" name="Tijdelijke aanduiding voor voettekst 3"/>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5" name="Tijdelijke aanduiding voor dianummer 4"/>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918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lvl1pPr>
              <a:defRPr>
                <a:latin typeface="Century Gothic" panose="020B0502020202020204" pitchFamily="34" charset="0"/>
              </a:defRPr>
            </a:lvl1pPr>
          </a:lstStyle>
          <a:p>
            <a:fld id="{88D50EEC-7C6D-4AAA-A9B9-44D73440A035}" type="datetime1">
              <a:rPr lang="nl-NL" noProof="0" smtClean="0"/>
              <a:t>5-11-2020</a:t>
            </a:fld>
            <a:endParaRPr lang="nl-NL" noProof="0"/>
          </a:p>
        </p:txBody>
      </p:sp>
      <p:sp>
        <p:nvSpPr>
          <p:cNvPr id="3" name="Tijdelijke aanduiding voor voettekst 2"/>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4" name="Tijdelijke aanduiding voor dianummer 3"/>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24976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457200"/>
            <a:ext cx="3932237" cy="1600200"/>
          </a:xfrm>
        </p:spPr>
        <p:txBody>
          <a:bodyPr rtlCol="0" anchor="b"/>
          <a:lstStyle>
            <a:lvl1pPr>
              <a:defRPr sz="3200">
                <a:latin typeface="Century Gothic" panose="020B0502020202020204" pitchFamily="34" charset="0"/>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183188" y="987425"/>
            <a:ext cx="6172200" cy="4873625"/>
          </a:xfrm>
        </p:spPr>
        <p:txBody>
          <a:bodyPr rtlCol="0"/>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839788" y="2101850"/>
            <a:ext cx="3932237" cy="3759200"/>
          </a:xfrm>
        </p:spPr>
        <p:txBody>
          <a:bodyPr rtlCol="0"/>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lvl1pPr>
              <a:defRPr>
                <a:latin typeface="Century Gothic" panose="020B0502020202020204" pitchFamily="34" charset="0"/>
              </a:defRPr>
            </a:lvl1pPr>
          </a:lstStyle>
          <a:p>
            <a:fld id="{DA017EC6-B2D1-4582-8E9A-0B0F06671770}" type="datetime1">
              <a:rPr lang="nl-NL" noProof="0" smtClean="0"/>
              <a:t>5-11-2020</a:t>
            </a:fld>
            <a:endParaRPr lang="nl-NL" noProof="0"/>
          </a:p>
        </p:txBody>
      </p:sp>
      <p:sp>
        <p:nvSpPr>
          <p:cNvPr id="6" name="Tijdelijke aanduiding voor voettekst 5"/>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7" name="Tijdelijke aanduiding voor dianummer 6"/>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9436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457200"/>
            <a:ext cx="3932237" cy="1600200"/>
          </a:xfrm>
        </p:spPr>
        <p:txBody>
          <a:bodyPr rtlCol="0" anchor="b"/>
          <a:lstStyle>
            <a:lvl1pPr>
              <a:defRPr sz="3200">
                <a:latin typeface="Century Gothic" panose="020B0502020202020204" pitchFamily="34" charset="0"/>
              </a:defRPr>
            </a:lvl1pPr>
          </a:lstStyle>
          <a:p>
            <a:pPr rtl="0"/>
            <a:r>
              <a:rPr lang="nl-NL" noProof="0"/>
              <a:t>Klik om de titelstijl van het model te bewerken</a:t>
            </a:r>
          </a:p>
        </p:txBody>
      </p:sp>
      <p:sp>
        <p:nvSpPr>
          <p:cNvPr id="3" name="Tijdelijke aanduiding voor afbeelding 2"/>
          <p:cNvSpPr>
            <a:spLocks noGrp="1"/>
          </p:cNvSpPr>
          <p:nvPr>
            <p:ph type="pic" idx="1" hasCustomPrompt="1"/>
          </p:nvPr>
        </p:nvSpPr>
        <p:spPr>
          <a:xfrm>
            <a:off x="5183188" y="987425"/>
            <a:ext cx="6172200" cy="4873625"/>
          </a:xfrm>
        </p:spPr>
        <p:txBody>
          <a:bodyPr rtlCol="0"/>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839788" y="2101850"/>
            <a:ext cx="3932237" cy="3759200"/>
          </a:xfrm>
        </p:spPr>
        <p:txBody>
          <a:bodyPr rtlCol="0"/>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lvl1pPr>
              <a:defRPr>
                <a:latin typeface="Century Gothic" panose="020B0502020202020204" pitchFamily="34" charset="0"/>
              </a:defRPr>
            </a:lvl1pPr>
          </a:lstStyle>
          <a:p>
            <a:fld id="{5FDBDC84-124C-4316-8FDA-4567B2FE7865}" type="datetime1">
              <a:rPr lang="nl-NL" noProof="0" smtClean="0"/>
              <a:t>5-11-2020</a:t>
            </a:fld>
            <a:endParaRPr lang="nl-NL" noProof="0"/>
          </a:p>
        </p:txBody>
      </p:sp>
      <p:sp>
        <p:nvSpPr>
          <p:cNvPr id="6" name="Tijdelijke aanduiding voor voettekst 5"/>
          <p:cNvSpPr>
            <a:spLocks noGrp="1"/>
          </p:cNvSpPr>
          <p:nvPr>
            <p:ph type="ftr" sz="quarter" idx="11"/>
          </p:nvPr>
        </p:nvSpPr>
        <p:spPr/>
        <p:txBody>
          <a:bodyPr rtlCol="0"/>
          <a:lstStyle>
            <a:lvl1pPr>
              <a:defRPr>
                <a:latin typeface="Century Gothic" panose="020B0502020202020204" pitchFamily="34" charset="0"/>
              </a:defRPr>
            </a:lvl1pPr>
          </a:lstStyle>
          <a:p>
            <a:r>
              <a:rPr lang="nl-NL" noProof="0"/>
              <a:t>Een voettekst toevoegen</a:t>
            </a:r>
          </a:p>
        </p:txBody>
      </p:sp>
      <p:sp>
        <p:nvSpPr>
          <p:cNvPr id="7" name="Tijdelijke aanduiding voor dianummer 6"/>
          <p:cNvSpPr>
            <a:spLocks noGrp="1"/>
          </p:cNvSpPr>
          <p:nvPr>
            <p:ph type="sldNum" sz="quarter" idx="12"/>
          </p:nvPr>
        </p:nvSpPr>
        <p:spPr/>
        <p:txBody>
          <a:bodyPr rtlCol="0"/>
          <a:lstStyle>
            <a:lvl1pPr>
              <a:defRPr>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25222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Century Gothic" panose="020B0502020202020204" pitchFamily="34" charset="0"/>
              </a:defRPr>
            </a:lvl1pPr>
          </a:lstStyle>
          <a:p>
            <a:fld id="{7B0E04D1-A351-4B18-82E6-AC08AFFE07B3}" type="datetime1">
              <a:rPr lang="nl-NL" noProof="0" smtClean="0"/>
              <a:t>5-11-2020</a:t>
            </a:fld>
            <a:endParaRPr lang="nl-NL" noProof="0"/>
          </a:p>
        </p:txBody>
      </p:sp>
      <p:sp>
        <p:nvSpPr>
          <p:cNvPr id="5" name="Tijdelijke aanduiding voor voettekst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Century Gothic" panose="020B0502020202020204" pitchFamily="34" charset="0"/>
              </a:defRPr>
            </a:lvl1pPr>
          </a:lstStyle>
          <a:p>
            <a:r>
              <a:rPr lang="nl-NL" noProof="0"/>
              <a:t>Een voettekst toevoegen</a:t>
            </a:r>
          </a:p>
        </p:txBody>
      </p:sp>
      <p:sp>
        <p:nvSpPr>
          <p:cNvPr id="6" name="Tijdelijke aanduiding voor dianumm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Century Gothic" panose="020B0502020202020204" pitchFamily="34" charset="0"/>
              </a:defRPr>
            </a:lvl1pPr>
          </a:lstStyle>
          <a:p>
            <a:fld id="{062D6987-FB6D-4DB8-81B8-AD0F35E3BB5F}" type="slidenum">
              <a:rPr lang="nl-NL" noProof="0" smtClean="0"/>
              <a:pPr/>
              <a:t>‹#›</a:t>
            </a:fld>
            <a:endParaRPr lang="nl-NL" noProof="0"/>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fmps.b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fagg.be/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ema.europa.eu/" TargetMode="External"/><Relationship Id="rId3" Type="http://schemas.openxmlformats.org/officeDocument/2006/relationships/hyperlink" Target="http://www.afmps.be/" TargetMode="External"/><Relationship Id="rId7" Type="http://schemas.openxmlformats.org/officeDocument/2006/relationships/hyperlink" Target="http://www.sante.public.lu/fr/politique-sante/ministere-sante/direction-sante/div-pharmacie-medicaments/index.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mailto:pharmacovigilance@ms.etat.lu" TargetMode="External"/><Relationship Id="rId5" Type="http://schemas.openxmlformats.org/officeDocument/2006/relationships/hyperlink" Target="mailto:crpv@chru-nancy.fr" TargetMode="External"/><Relationship Id="rId4" Type="http://schemas.openxmlformats.org/officeDocument/2006/relationships/hyperlink" Target="mailto:adversedrugreactions@fagg-afmps.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Autofit/>
          </a:bodyPr>
          <a:lstStyle/>
          <a:p>
            <a:r>
              <a:rPr lang="en-US" sz="4000" b="1" dirty="0">
                <a:effectLst>
                  <a:outerShdw blurRad="38100" dist="38100" dir="2700000" algn="tl">
                    <a:srgbClr val="000000">
                      <a:alpha val="43137"/>
                    </a:srgbClr>
                  </a:outerShdw>
                </a:effectLst>
              </a:rPr>
              <a:t>Residual Neuromuscular Blockade and Postoperative Pulmonary</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Complications: What Does the Recent Evidence Demonstrate?</a:t>
            </a:r>
            <a:endParaRPr lang="nl-NL" b="1" dirty="0">
              <a:effectLst>
                <a:outerShdw blurRad="38100" dist="38100" dir="2700000" algn="tl">
                  <a:srgbClr val="000000">
                    <a:alpha val="43137"/>
                  </a:srgbClr>
                </a:outerShdw>
              </a:effectLst>
            </a:endParaRPr>
          </a:p>
        </p:txBody>
      </p:sp>
      <p:sp>
        <p:nvSpPr>
          <p:cNvPr id="3" name="Subtitel 2"/>
          <p:cNvSpPr>
            <a:spLocks noGrp="1"/>
          </p:cNvSpPr>
          <p:nvPr>
            <p:ph type="subTitle" idx="1"/>
          </p:nvPr>
        </p:nvSpPr>
        <p:spPr>
          <a:xfrm>
            <a:off x="1524000" y="4990569"/>
            <a:ext cx="9144000" cy="1655762"/>
          </a:xfrm>
        </p:spPr>
        <p:txBody>
          <a:bodyPr rtlCol="0">
            <a:normAutofit fontScale="85000" lnSpcReduction="20000"/>
          </a:bodyPr>
          <a:lstStyle/>
          <a:p>
            <a:r>
              <a:rPr lang="nl-NL" sz="2800" b="1" dirty="0"/>
              <a:t>Guy Cammu</a:t>
            </a:r>
            <a:r>
              <a:rPr lang="nl-NL" sz="2800" dirty="0"/>
              <a:t>,</a:t>
            </a:r>
            <a:r>
              <a:rPr lang="nl-NL" sz="2800" b="1" dirty="0"/>
              <a:t> </a:t>
            </a:r>
            <a:r>
              <a:rPr lang="nl-NL" dirty="0"/>
              <a:t>MD PhD</a:t>
            </a:r>
          </a:p>
          <a:p>
            <a:r>
              <a:rPr lang="nl-NL" dirty="0" err="1"/>
              <a:t>Anesthesiology</a:t>
            </a:r>
            <a:r>
              <a:rPr lang="nl-NL" dirty="0"/>
              <a:t>, Critical Care and </a:t>
            </a:r>
            <a:r>
              <a:rPr lang="nl-NL" dirty="0" err="1"/>
              <a:t>Emergency</a:t>
            </a:r>
            <a:r>
              <a:rPr lang="nl-NL" dirty="0"/>
              <a:t> </a:t>
            </a:r>
            <a:r>
              <a:rPr lang="nl-NL" dirty="0" err="1"/>
              <a:t>Medicine</a:t>
            </a:r>
            <a:r>
              <a:rPr lang="nl-NL" dirty="0"/>
              <a:t>,</a:t>
            </a:r>
          </a:p>
          <a:p>
            <a:r>
              <a:rPr lang="nl-NL" dirty="0"/>
              <a:t>Onze-Lieve-Vrouw Ziekenhuis, Moorselbaan 164,</a:t>
            </a:r>
          </a:p>
          <a:p>
            <a:r>
              <a:rPr lang="nl-NL" dirty="0"/>
              <a:t>9300 Aalst, Belgium</a:t>
            </a:r>
          </a:p>
          <a:p>
            <a:r>
              <a:rPr lang="nl-NL" dirty="0"/>
              <a:t>guy.cammu@olvz-aalst.be</a:t>
            </a:r>
          </a:p>
          <a:p>
            <a:endParaRPr lang="nl-NL" dirty="0">
              <a:latin typeface="Century Gothic" panose="020B0502020202020204" pitchFamily="34" charset="0"/>
            </a:endParaRPr>
          </a:p>
        </p:txBody>
      </p:sp>
    </p:spTree>
    <p:extLst>
      <p:ext uri="{BB962C8B-B14F-4D97-AF65-F5344CB8AC3E}">
        <p14:creationId xmlns:p14="http://schemas.microsoft.com/office/powerpoint/2010/main" val="175613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236684" y="1273781"/>
            <a:ext cx="9718631" cy="4310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064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en-US" dirty="0"/>
              <a:t>Residual NMB and PPCs:</a:t>
            </a:r>
          </a:p>
        </p:txBody>
      </p:sp>
      <p:sp>
        <p:nvSpPr>
          <p:cNvPr id="6" name="Tijdelijke aanduiding voor tekst 5"/>
          <p:cNvSpPr>
            <a:spLocks noGrp="1"/>
          </p:cNvSpPr>
          <p:nvPr>
            <p:ph type="body" idx="1"/>
          </p:nvPr>
        </p:nvSpPr>
        <p:spPr/>
        <p:txBody>
          <a:bodyPr>
            <a:normAutofit/>
          </a:bodyPr>
          <a:lstStyle/>
          <a:p>
            <a:r>
              <a:rPr lang="en-US"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Conflicting Evidence</a:t>
            </a:r>
          </a:p>
        </p:txBody>
      </p:sp>
    </p:spTree>
    <p:extLst>
      <p:ext uri="{BB962C8B-B14F-4D97-AF65-F5344CB8AC3E}">
        <p14:creationId xmlns:p14="http://schemas.microsoft.com/office/powerpoint/2010/main" val="50926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1703388" y="4292601"/>
            <a:ext cx="8812212" cy="223202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4"/>
          <a:srcRect/>
          <a:stretch>
            <a:fillRect/>
          </a:stretch>
        </p:blipFill>
        <p:spPr bwMode="auto">
          <a:xfrm>
            <a:off x="2424113" y="836613"/>
            <a:ext cx="7200900" cy="2844800"/>
          </a:xfrm>
          <a:prstGeom prst="rect">
            <a:avLst/>
          </a:prstGeom>
          <a:ln>
            <a:noFill/>
          </a:ln>
          <a:effectLst>
            <a:outerShdw blurRad="292100" dist="139700" dir="2700000" algn="tl" rotWithShape="0">
              <a:srgbClr val="333333">
                <a:alpha val="65000"/>
              </a:srgbClr>
            </a:outerShdw>
          </a:effectLst>
        </p:spPr>
      </p:pic>
      <p:sp>
        <p:nvSpPr>
          <p:cNvPr id="14340" name="Rechthoek 4"/>
          <p:cNvSpPr>
            <a:spLocks noChangeArrowheads="1"/>
          </p:cNvSpPr>
          <p:nvPr/>
        </p:nvSpPr>
        <p:spPr bwMode="auto">
          <a:xfrm>
            <a:off x="5678489" y="1979614"/>
            <a:ext cx="250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BE" altLang="nl-BE" i="1"/>
              <a:t>BMJ</a:t>
            </a:r>
            <a:r>
              <a:rPr lang="nl-BE" altLang="nl-BE"/>
              <a:t> 2012; </a:t>
            </a:r>
            <a:r>
              <a:rPr lang="nl-BE" altLang="nl-BE" b="1"/>
              <a:t>345</a:t>
            </a:r>
            <a:r>
              <a:rPr lang="nl-BE" altLang="nl-BE"/>
              <a:t>: e6329</a:t>
            </a:r>
          </a:p>
        </p:txBody>
      </p:sp>
    </p:spTree>
    <p:extLst>
      <p:ext uri="{BB962C8B-B14F-4D97-AF65-F5344CB8AC3E}">
        <p14:creationId xmlns:p14="http://schemas.microsoft.com/office/powerpoint/2010/main" val="26582890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364" y="60326"/>
            <a:ext cx="2333625" cy="200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209676"/>
            <a:ext cx="8896350" cy="5603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586" y="414650"/>
            <a:ext cx="7056783" cy="20782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Ovaal 1"/>
          <p:cNvSpPr/>
          <p:nvPr/>
        </p:nvSpPr>
        <p:spPr>
          <a:xfrm>
            <a:off x="9264651" y="6092825"/>
            <a:ext cx="576263"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cxnSp>
        <p:nvCxnSpPr>
          <p:cNvPr id="4" name="Rechte verbindingslijn 3"/>
          <p:cNvCxnSpPr/>
          <p:nvPr/>
        </p:nvCxnSpPr>
        <p:spPr>
          <a:xfrm flipH="1">
            <a:off x="2208214" y="3644900"/>
            <a:ext cx="7343775"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5367" name="Rechthoek 4"/>
          <p:cNvSpPr>
            <a:spLocks noChangeArrowheads="1"/>
          </p:cNvSpPr>
          <p:nvPr/>
        </p:nvSpPr>
        <p:spPr bwMode="auto">
          <a:xfrm>
            <a:off x="2566988" y="2852739"/>
            <a:ext cx="180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t>50.000 subjects</a:t>
            </a:r>
          </a:p>
        </p:txBody>
      </p:sp>
    </p:spTree>
    <p:extLst>
      <p:ext uri="{BB962C8B-B14F-4D97-AF65-F5344CB8AC3E}">
        <p14:creationId xmlns:p14="http://schemas.microsoft.com/office/powerpoint/2010/main" val="230935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257325" y="4771511"/>
            <a:ext cx="10045002" cy="1330036"/>
          </a:xfrm>
          <a:ln/>
        </p:spPr>
        <p:style>
          <a:lnRef idx="1">
            <a:schemeClr val="dk1"/>
          </a:lnRef>
          <a:fillRef idx="3">
            <a:schemeClr val="dk1"/>
          </a:fillRef>
          <a:effectRef idx="2">
            <a:schemeClr val="dk1"/>
          </a:effectRef>
          <a:fontRef idx="minor">
            <a:schemeClr val="lt1"/>
          </a:fontRef>
        </p:style>
        <p:txBody>
          <a:bodyPr>
            <a:normAutofit/>
          </a:bodyPr>
          <a:lstStyle/>
          <a:p>
            <a:pPr marL="0" indent="0">
              <a:buNone/>
            </a:pPr>
            <a:r>
              <a:rPr lang="en-US" sz="3600" b="1" dirty="0">
                <a:solidFill>
                  <a:srgbClr val="FF0000"/>
                </a:solidFill>
                <a:effectLst>
                  <a:outerShdw blurRad="38100" dist="38100" dir="2700000" algn="tl">
                    <a:srgbClr val="000000">
                      <a:alpha val="43137"/>
                    </a:srgbClr>
                  </a:outerShdw>
                </a:effectLst>
                <a:latin typeface="Shaker2Lancet-Regular"/>
              </a:rPr>
              <a:t>Neuromuscular monitoring and reversal agents seem not to reduce the risk for PPC</a:t>
            </a:r>
            <a:r>
              <a:rPr lang="nl-BE" sz="3600" b="1" dirty="0">
                <a:solidFill>
                  <a:srgbClr val="FF0000"/>
                </a:solidFill>
                <a:effectLst>
                  <a:outerShdw blurRad="38100" dist="38100" dir="2700000" algn="tl">
                    <a:srgbClr val="000000">
                      <a:alpha val="43137"/>
                    </a:srgbClr>
                  </a:outerShdw>
                </a:effectLst>
                <a:latin typeface="Shaker2Lancet-Regular"/>
              </a:rPr>
              <a:t>s</a:t>
            </a:r>
            <a:endParaRPr lang="nl-BE" sz="2800" b="1" dirty="0">
              <a:effectLst>
                <a:outerShdw blurRad="38100" dist="38100" dir="2700000" algn="tl">
                  <a:srgbClr val="000000">
                    <a:alpha val="43137"/>
                  </a:srgbClr>
                </a:outerShdw>
              </a:effectLst>
            </a:endParaRPr>
          </a:p>
        </p:txBody>
      </p:sp>
      <p:pic>
        <p:nvPicPr>
          <p:cNvPr id="2" name="Afbeelding 1"/>
          <p:cNvPicPr>
            <a:picLocks noChangeAspect="1"/>
          </p:cNvPicPr>
          <p:nvPr/>
        </p:nvPicPr>
        <p:blipFill>
          <a:blip r:embed="rId3"/>
          <a:stretch>
            <a:fillRect/>
          </a:stretch>
        </p:blipFill>
        <p:spPr>
          <a:xfrm>
            <a:off x="1257325" y="1129368"/>
            <a:ext cx="10045002" cy="3191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Vrije vorm 2"/>
          <p:cNvSpPr/>
          <p:nvPr/>
        </p:nvSpPr>
        <p:spPr>
          <a:xfrm>
            <a:off x="4131426" y="5295212"/>
            <a:ext cx="897775" cy="623454"/>
          </a:xfrm>
          <a:custGeom>
            <a:avLst/>
            <a:gdLst>
              <a:gd name="connsiteX0" fmla="*/ 41564 w 931026"/>
              <a:gd name="connsiteY0" fmla="*/ 124691 h 623454"/>
              <a:gd name="connsiteX1" fmla="*/ 108066 w 931026"/>
              <a:gd name="connsiteY1" fmla="*/ 83127 h 623454"/>
              <a:gd name="connsiteX2" fmla="*/ 124691 w 931026"/>
              <a:gd name="connsiteY2" fmla="*/ 66501 h 623454"/>
              <a:gd name="connsiteX3" fmla="*/ 182880 w 931026"/>
              <a:gd name="connsiteY3" fmla="*/ 41563 h 623454"/>
              <a:gd name="connsiteX4" fmla="*/ 216131 w 931026"/>
              <a:gd name="connsiteY4" fmla="*/ 33251 h 623454"/>
              <a:gd name="connsiteX5" fmla="*/ 340822 w 931026"/>
              <a:gd name="connsiteY5" fmla="*/ 24938 h 623454"/>
              <a:gd name="connsiteX6" fmla="*/ 365760 w 931026"/>
              <a:gd name="connsiteY6" fmla="*/ 16625 h 623454"/>
              <a:gd name="connsiteX7" fmla="*/ 565266 w 931026"/>
              <a:gd name="connsiteY7" fmla="*/ 0 h 623454"/>
              <a:gd name="connsiteX8" fmla="*/ 781396 w 931026"/>
              <a:gd name="connsiteY8" fmla="*/ 8312 h 623454"/>
              <a:gd name="connsiteX9" fmla="*/ 831273 w 931026"/>
              <a:gd name="connsiteY9" fmla="*/ 24938 h 623454"/>
              <a:gd name="connsiteX10" fmla="*/ 856211 w 931026"/>
              <a:gd name="connsiteY10" fmla="*/ 33251 h 623454"/>
              <a:gd name="connsiteX11" fmla="*/ 889462 w 931026"/>
              <a:gd name="connsiteY11" fmla="*/ 83127 h 623454"/>
              <a:gd name="connsiteX12" fmla="*/ 906087 w 931026"/>
              <a:gd name="connsiteY12" fmla="*/ 133003 h 623454"/>
              <a:gd name="connsiteX13" fmla="*/ 922713 w 931026"/>
              <a:gd name="connsiteY13" fmla="*/ 182880 h 623454"/>
              <a:gd name="connsiteX14" fmla="*/ 931026 w 931026"/>
              <a:gd name="connsiteY14" fmla="*/ 207818 h 623454"/>
              <a:gd name="connsiteX15" fmla="*/ 922713 w 931026"/>
              <a:gd name="connsiteY15" fmla="*/ 357447 h 623454"/>
              <a:gd name="connsiteX16" fmla="*/ 906087 w 931026"/>
              <a:gd name="connsiteY16" fmla="*/ 432261 h 623454"/>
              <a:gd name="connsiteX17" fmla="*/ 889462 w 931026"/>
              <a:gd name="connsiteY17" fmla="*/ 532014 h 623454"/>
              <a:gd name="connsiteX18" fmla="*/ 847898 w 931026"/>
              <a:gd name="connsiteY18" fmla="*/ 590203 h 623454"/>
              <a:gd name="connsiteX19" fmla="*/ 798022 w 931026"/>
              <a:gd name="connsiteY19" fmla="*/ 606829 h 623454"/>
              <a:gd name="connsiteX20" fmla="*/ 773084 w 931026"/>
              <a:gd name="connsiteY20" fmla="*/ 615141 h 623454"/>
              <a:gd name="connsiteX21" fmla="*/ 731520 w 931026"/>
              <a:gd name="connsiteY21" fmla="*/ 623454 h 623454"/>
              <a:gd name="connsiteX22" fmla="*/ 515389 w 931026"/>
              <a:gd name="connsiteY22" fmla="*/ 606829 h 623454"/>
              <a:gd name="connsiteX23" fmla="*/ 473826 w 931026"/>
              <a:gd name="connsiteY23" fmla="*/ 598516 h 623454"/>
              <a:gd name="connsiteX24" fmla="*/ 382386 w 931026"/>
              <a:gd name="connsiteY24" fmla="*/ 573578 h 623454"/>
              <a:gd name="connsiteX25" fmla="*/ 315884 w 931026"/>
              <a:gd name="connsiteY25" fmla="*/ 556952 h 623454"/>
              <a:gd name="connsiteX26" fmla="*/ 66502 w 931026"/>
              <a:gd name="connsiteY26" fmla="*/ 548640 h 623454"/>
              <a:gd name="connsiteX27" fmla="*/ 33251 w 931026"/>
              <a:gd name="connsiteY27" fmla="*/ 507076 h 623454"/>
              <a:gd name="connsiteX28" fmla="*/ 16626 w 931026"/>
              <a:gd name="connsiteY28" fmla="*/ 482138 h 623454"/>
              <a:gd name="connsiteX29" fmla="*/ 0 w 931026"/>
              <a:gd name="connsiteY29" fmla="*/ 432261 h 623454"/>
              <a:gd name="connsiteX30" fmla="*/ 24938 w 931026"/>
              <a:gd name="connsiteY30" fmla="*/ 315883 h 623454"/>
              <a:gd name="connsiteX31" fmla="*/ 33251 w 931026"/>
              <a:gd name="connsiteY31" fmla="*/ 290945 h 623454"/>
              <a:gd name="connsiteX32" fmla="*/ 41564 w 931026"/>
              <a:gd name="connsiteY32" fmla="*/ 124691 h 6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1026" h="623454">
                <a:moveTo>
                  <a:pt x="41564" y="124691"/>
                </a:moveTo>
                <a:cubicBezTo>
                  <a:pt x="54033" y="90055"/>
                  <a:pt x="95283" y="93353"/>
                  <a:pt x="108066" y="83127"/>
                </a:cubicBezTo>
                <a:cubicBezTo>
                  <a:pt x="114186" y="78231"/>
                  <a:pt x="118170" y="70848"/>
                  <a:pt x="124691" y="66501"/>
                </a:cubicBezTo>
                <a:cubicBezTo>
                  <a:pt x="141312" y="55420"/>
                  <a:pt x="163487" y="47104"/>
                  <a:pt x="182880" y="41563"/>
                </a:cubicBezTo>
                <a:cubicBezTo>
                  <a:pt x="193865" y="38424"/>
                  <a:pt x="204769" y="34447"/>
                  <a:pt x="216131" y="33251"/>
                </a:cubicBezTo>
                <a:cubicBezTo>
                  <a:pt x="257558" y="28890"/>
                  <a:pt x="299258" y="27709"/>
                  <a:pt x="340822" y="24938"/>
                </a:cubicBezTo>
                <a:cubicBezTo>
                  <a:pt x="349135" y="22167"/>
                  <a:pt x="357028" y="17353"/>
                  <a:pt x="365760" y="16625"/>
                </a:cubicBezTo>
                <a:cubicBezTo>
                  <a:pt x="575274" y="-835"/>
                  <a:pt x="481121" y="28045"/>
                  <a:pt x="565266" y="0"/>
                </a:cubicBezTo>
                <a:cubicBezTo>
                  <a:pt x="637309" y="2771"/>
                  <a:pt x="709614" y="1582"/>
                  <a:pt x="781396" y="8312"/>
                </a:cubicBezTo>
                <a:cubicBezTo>
                  <a:pt x="798845" y="9948"/>
                  <a:pt x="814647" y="19396"/>
                  <a:pt x="831273" y="24938"/>
                </a:cubicBezTo>
                <a:lnTo>
                  <a:pt x="856211" y="33251"/>
                </a:lnTo>
                <a:cubicBezTo>
                  <a:pt x="883714" y="115758"/>
                  <a:pt x="837569" y="-10280"/>
                  <a:pt x="889462" y="83127"/>
                </a:cubicBezTo>
                <a:cubicBezTo>
                  <a:pt x="897973" y="98446"/>
                  <a:pt x="900545" y="116378"/>
                  <a:pt x="906087" y="133003"/>
                </a:cubicBezTo>
                <a:lnTo>
                  <a:pt x="922713" y="182880"/>
                </a:lnTo>
                <a:lnTo>
                  <a:pt x="931026" y="207818"/>
                </a:lnTo>
                <a:cubicBezTo>
                  <a:pt x="928255" y="257694"/>
                  <a:pt x="927041" y="307682"/>
                  <a:pt x="922713" y="357447"/>
                </a:cubicBezTo>
                <a:cubicBezTo>
                  <a:pt x="920144" y="386994"/>
                  <a:pt x="911371" y="404079"/>
                  <a:pt x="906087" y="432261"/>
                </a:cubicBezTo>
                <a:cubicBezTo>
                  <a:pt x="899875" y="465393"/>
                  <a:pt x="900122" y="500034"/>
                  <a:pt x="889462" y="532014"/>
                </a:cubicBezTo>
                <a:cubicBezTo>
                  <a:pt x="881705" y="555284"/>
                  <a:pt x="877483" y="580341"/>
                  <a:pt x="847898" y="590203"/>
                </a:cubicBezTo>
                <a:lnTo>
                  <a:pt x="798022" y="606829"/>
                </a:lnTo>
                <a:cubicBezTo>
                  <a:pt x="789709" y="609600"/>
                  <a:pt x="781676" y="613423"/>
                  <a:pt x="773084" y="615141"/>
                </a:cubicBezTo>
                <a:lnTo>
                  <a:pt x="731520" y="623454"/>
                </a:lnTo>
                <a:cubicBezTo>
                  <a:pt x="588049" y="616280"/>
                  <a:pt x="607964" y="623660"/>
                  <a:pt x="515389" y="606829"/>
                </a:cubicBezTo>
                <a:cubicBezTo>
                  <a:pt x="501488" y="604302"/>
                  <a:pt x="487457" y="602233"/>
                  <a:pt x="473826" y="598516"/>
                </a:cubicBezTo>
                <a:cubicBezTo>
                  <a:pt x="265685" y="541751"/>
                  <a:pt x="557921" y="614088"/>
                  <a:pt x="382386" y="573578"/>
                </a:cubicBezTo>
                <a:cubicBezTo>
                  <a:pt x="360122" y="568440"/>
                  <a:pt x="338721" y="557713"/>
                  <a:pt x="315884" y="556952"/>
                </a:cubicBezTo>
                <a:lnTo>
                  <a:pt x="66502" y="548640"/>
                </a:lnTo>
                <a:cubicBezTo>
                  <a:pt x="24464" y="520613"/>
                  <a:pt x="53327" y="547228"/>
                  <a:pt x="33251" y="507076"/>
                </a:cubicBezTo>
                <a:cubicBezTo>
                  <a:pt x="28783" y="498140"/>
                  <a:pt x="20684" y="491267"/>
                  <a:pt x="16626" y="482138"/>
                </a:cubicBezTo>
                <a:cubicBezTo>
                  <a:pt x="9508" y="466123"/>
                  <a:pt x="0" y="432261"/>
                  <a:pt x="0" y="432261"/>
                </a:cubicBezTo>
                <a:cubicBezTo>
                  <a:pt x="10486" y="348374"/>
                  <a:pt x="1249" y="386950"/>
                  <a:pt x="24938" y="315883"/>
                </a:cubicBezTo>
                <a:lnTo>
                  <a:pt x="33251" y="290945"/>
                </a:lnTo>
                <a:cubicBezTo>
                  <a:pt x="45091" y="208068"/>
                  <a:pt x="29095" y="159327"/>
                  <a:pt x="41564" y="124691"/>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758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POPULAR study - ESA</a:t>
            </a:r>
            <a:endParaRPr lang="nl-BE"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Tijdelijke aanduiding voor inhoud 2"/>
          <p:cNvSpPr>
            <a:spLocks noGrp="1"/>
          </p:cNvSpPr>
          <p:nvPr>
            <p:ph idx="1"/>
          </p:nvPr>
        </p:nvSpPr>
        <p:spPr>
          <a:xfrm>
            <a:off x="838200" y="1986741"/>
            <a:ext cx="10515600" cy="4190221"/>
          </a:xfrm>
        </p:spPr>
        <p:txBody>
          <a:bodyPr/>
          <a:lstStyle/>
          <a:p>
            <a:r>
              <a:rPr lang="en-US" dirty="0"/>
              <a:t>17,150 patients received an NMBA</a:t>
            </a:r>
          </a:p>
          <a:p>
            <a:r>
              <a:rPr lang="en-US" dirty="0"/>
              <a:t>In more than 10,000 of these patients, </a:t>
            </a:r>
            <a:r>
              <a:rPr lang="en-US" b="1" dirty="0"/>
              <a:t>NMT monitoring was not applied</a:t>
            </a:r>
            <a:r>
              <a:rPr lang="en-US" dirty="0"/>
              <a:t>: </a:t>
            </a:r>
            <a:r>
              <a:rPr lang="en-US" b="1" dirty="0" err="1"/>
              <a:t>extubation</a:t>
            </a:r>
            <a:r>
              <a:rPr lang="en-US" dirty="0"/>
              <a:t> of their tracheas was based solely on </a:t>
            </a:r>
            <a:r>
              <a:rPr lang="en-US" b="1" dirty="0"/>
              <a:t>clinical criteria</a:t>
            </a:r>
          </a:p>
          <a:p>
            <a:r>
              <a:rPr lang="en-US" dirty="0"/>
              <a:t>One-third of the patients who received </a:t>
            </a:r>
            <a:r>
              <a:rPr lang="en-US" b="1" i="1" u="sng" dirty="0"/>
              <a:t>objective</a:t>
            </a:r>
            <a:r>
              <a:rPr lang="en-US" dirty="0"/>
              <a:t> NMT monitoring were </a:t>
            </a:r>
            <a:r>
              <a:rPr lang="en-US" b="1" dirty="0" err="1"/>
              <a:t>extubated</a:t>
            </a:r>
            <a:r>
              <a:rPr lang="en-US" b="1" dirty="0"/>
              <a:t> with a TOFR&lt;0.9</a:t>
            </a:r>
            <a:r>
              <a:rPr lang="en-US" dirty="0"/>
              <a:t> </a:t>
            </a:r>
          </a:p>
          <a:p>
            <a:pPr marL="0" indent="0">
              <a:buNone/>
            </a:pPr>
            <a:endParaRPr lang="nl-BE" dirty="0"/>
          </a:p>
          <a:p>
            <a:pPr marL="0" indent="0">
              <a:buNone/>
            </a:pPr>
            <a:r>
              <a:rPr lang="nl-BE" sz="3200" b="1" dirty="0">
                <a:ln w="6600">
                  <a:solidFill>
                    <a:schemeClr val="accent2"/>
                  </a:solidFill>
                  <a:prstDash val="solid"/>
                </a:ln>
                <a:solidFill>
                  <a:srgbClr val="C00000"/>
                </a:solidFill>
                <a:effectLst>
                  <a:outerShdw dist="38100" dir="2700000" algn="tl" rotWithShape="0">
                    <a:schemeClr val="accent2"/>
                  </a:outerShdw>
                </a:effectLst>
              </a:rPr>
              <a:t>          = INADEQUATELY MANAGED NMB</a:t>
            </a:r>
          </a:p>
          <a:p>
            <a:endParaRPr lang="nl-BE" dirty="0"/>
          </a:p>
        </p:txBody>
      </p:sp>
    </p:spTree>
    <p:extLst>
      <p:ext uri="{BB962C8B-B14F-4D97-AF65-F5344CB8AC3E}">
        <p14:creationId xmlns:p14="http://schemas.microsoft.com/office/powerpoint/2010/main" val="308047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095358163"/>
              </p:ext>
            </p:extLst>
          </p:nvPr>
        </p:nvGraphicFramePr>
        <p:xfrm>
          <a:off x="1775519" y="2132856"/>
          <a:ext cx="10009112" cy="3744416"/>
        </p:xfrm>
        <a:graphic>
          <a:graphicData uri="http://schemas.openxmlformats.org/drawingml/2006/table">
            <a:tbl>
              <a:tblPr firstRow="1" firstCol="1" bandRow="1">
                <a:tableStyleId>{5C22544A-7EE6-4342-B048-85BDC9FD1C3A}</a:tableStyleId>
              </a:tblPr>
              <a:tblGrid>
                <a:gridCol w="1429767">
                  <a:extLst>
                    <a:ext uri="{9D8B030D-6E8A-4147-A177-3AD203B41FA5}">
                      <a16:colId xmlns:a16="http://schemas.microsoft.com/office/drawing/2014/main" val="20000"/>
                    </a:ext>
                  </a:extLst>
                </a:gridCol>
                <a:gridCol w="1429767">
                  <a:extLst>
                    <a:ext uri="{9D8B030D-6E8A-4147-A177-3AD203B41FA5}">
                      <a16:colId xmlns:a16="http://schemas.microsoft.com/office/drawing/2014/main" val="20001"/>
                    </a:ext>
                  </a:extLst>
                </a:gridCol>
                <a:gridCol w="1429767">
                  <a:extLst>
                    <a:ext uri="{9D8B030D-6E8A-4147-A177-3AD203B41FA5}">
                      <a16:colId xmlns:a16="http://schemas.microsoft.com/office/drawing/2014/main" val="20002"/>
                    </a:ext>
                  </a:extLst>
                </a:gridCol>
                <a:gridCol w="1429767">
                  <a:extLst>
                    <a:ext uri="{9D8B030D-6E8A-4147-A177-3AD203B41FA5}">
                      <a16:colId xmlns:a16="http://schemas.microsoft.com/office/drawing/2014/main" val="20003"/>
                    </a:ext>
                  </a:extLst>
                </a:gridCol>
                <a:gridCol w="1429767">
                  <a:extLst>
                    <a:ext uri="{9D8B030D-6E8A-4147-A177-3AD203B41FA5}">
                      <a16:colId xmlns:a16="http://schemas.microsoft.com/office/drawing/2014/main" val="20004"/>
                    </a:ext>
                  </a:extLst>
                </a:gridCol>
                <a:gridCol w="1429767">
                  <a:extLst>
                    <a:ext uri="{9D8B030D-6E8A-4147-A177-3AD203B41FA5}">
                      <a16:colId xmlns:a16="http://schemas.microsoft.com/office/drawing/2014/main" val="20005"/>
                    </a:ext>
                  </a:extLst>
                </a:gridCol>
                <a:gridCol w="1430510">
                  <a:extLst>
                    <a:ext uri="{9D8B030D-6E8A-4147-A177-3AD203B41FA5}">
                      <a16:colId xmlns:a16="http://schemas.microsoft.com/office/drawing/2014/main" val="20006"/>
                    </a:ext>
                  </a:extLst>
                </a:gridCol>
              </a:tblGrid>
              <a:tr h="1216680">
                <a:tc>
                  <a:txBody>
                    <a:bodyPr/>
                    <a:lstStyle/>
                    <a:p>
                      <a:pPr algn="l">
                        <a:lnSpc>
                          <a:spcPct val="115000"/>
                        </a:lnSpc>
                        <a:spcAft>
                          <a:spcPts val="1000"/>
                        </a:spcAft>
                      </a:pPr>
                      <a:r>
                        <a:rPr lang="en-GB"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a:effectLst/>
                        </a:rPr>
                        <a:t>No NMT monitoring - no reversal (n=112)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dirty="0">
                          <a:effectLst/>
                        </a:rPr>
                        <a:t>No NMT monitoring - reversal with neostigmine (n=33)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dirty="0">
                          <a:effectLst/>
                        </a:rPr>
                        <a:t>NMT monitoring - no reversal (n=181)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a:effectLst/>
                        </a:rPr>
                        <a:t>NMT monitoring - reversal with neostigmine (n=181)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a:effectLst/>
                        </a:rPr>
                        <a:t>NMT monitoring – reversal with sugammadex (n=75)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dirty="0">
                          <a:effectLst/>
                        </a:rPr>
                        <a:t>NMT monitoring - reversal with neostigmine and </a:t>
                      </a:r>
                      <a:r>
                        <a:rPr lang="en-GB" sz="1200" dirty="0" err="1">
                          <a:effectLst/>
                        </a:rPr>
                        <a:t>sugammadex</a:t>
                      </a:r>
                      <a:r>
                        <a:rPr lang="en-GB" sz="1200" dirty="0">
                          <a:effectLst/>
                        </a:rPr>
                        <a:t> (n=5)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42754">
                <a:tc>
                  <a:txBody>
                    <a:bodyPr/>
                    <a:lstStyle/>
                    <a:p>
                      <a:pPr algn="l">
                        <a:lnSpc>
                          <a:spcPct val="115000"/>
                        </a:lnSpc>
                        <a:spcAft>
                          <a:spcPts val="1000"/>
                        </a:spcAft>
                      </a:pPr>
                      <a:r>
                        <a:rPr lang="en-GB" sz="1200">
                          <a:effectLst/>
                        </a:rPr>
                        <a:t>TOFR*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0.98 (0.33-1.00)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0.98 (0.80-1.00)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0.98 (0.28-1.00)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0.97 (0.64-1.00)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0.98 (0.72-1.00)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1.00 (0.83-1.00)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42491">
                <a:tc>
                  <a:txBody>
                    <a:bodyPr/>
                    <a:lstStyle/>
                    <a:p>
                      <a:pPr algn="l">
                        <a:lnSpc>
                          <a:spcPct val="115000"/>
                        </a:lnSpc>
                        <a:spcAft>
                          <a:spcPts val="1000"/>
                        </a:spcAft>
                      </a:pPr>
                      <a:r>
                        <a:rPr lang="en-GB" sz="1200">
                          <a:effectLst/>
                        </a:rPr>
                        <a:t>TOFR between 0.7 and 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13/112 (12%)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5/33 (15%)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20/181 (11%)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22/181 (12%)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8/75 (11%)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1/5 (20%)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42491">
                <a:tc>
                  <a:txBody>
                    <a:bodyPr/>
                    <a:lstStyle/>
                    <a:p>
                      <a:pPr algn="l">
                        <a:lnSpc>
                          <a:spcPct val="115000"/>
                        </a:lnSpc>
                        <a:spcAft>
                          <a:spcPts val="1000"/>
                        </a:spcAft>
                      </a:pPr>
                      <a:r>
                        <a:rPr lang="en-GB" sz="1200" dirty="0">
                          <a:effectLst/>
                        </a:rPr>
                        <a:t>TOFR below 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5/112 (4%)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4/181 (2%)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3/181 (2%)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200" b="1" dirty="0">
                          <a:effectLst/>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1919536" y="754250"/>
            <a:ext cx="9785486"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tx2"/>
            </a:solid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2000" b="1" dirty="0">
                <a:latin typeface="Calibri" panose="020F0502020204030204" pitchFamily="34" charset="0"/>
                <a:ea typeface="Calibri" panose="020F0502020204030204" pitchFamily="34" charset="0"/>
                <a:cs typeface="Calibri" panose="020F0502020204030204" pitchFamily="34" charset="0"/>
              </a:rPr>
              <a:t>Complicated overview of the inappropriate practice of NMB management in our institution</a:t>
            </a:r>
          </a:p>
          <a:p>
            <a:pPr lvl="0" defTabSz="914400" eaLnBrk="0" fontAlgn="base" hangingPunct="0">
              <a:spcBef>
                <a:spcPct val="0"/>
              </a:spcBef>
              <a:spcAft>
                <a:spcPct val="0"/>
              </a:spcAft>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Neuromuscular transmission monitoring results, reversal data and incidence of postoperative residual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curarization</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 six subgroups of patients. </a:t>
            </a:r>
          </a:p>
        </p:txBody>
      </p:sp>
      <p:sp>
        <p:nvSpPr>
          <p:cNvPr id="4" name="Tekstvak 3"/>
          <p:cNvSpPr txBox="1"/>
          <p:nvPr/>
        </p:nvSpPr>
        <p:spPr>
          <a:xfrm>
            <a:off x="9192344" y="6289575"/>
            <a:ext cx="2664296" cy="307777"/>
          </a:xfrm>
          <a:prstGeom prst="rect">
            <a:avLst/>
          </a:prstGeom>
          <a:noFill/>
        </p:spPr>
        <p:txBody>
          <a:bodyPr wrap="square" rtlCol="0">
            <a:spAutoFit/>
          </a:bodyPr>
          <a:lstStyle/>
          <a:p>
            <a:r>
              <a:rPr lang="nl-BE" sz="1400" i="1" dirty="0"/>
              <a:t>Cammu et al, AIC 2020</a:t>
            </a:r>
          </a:p>
        </p:txBody>
      </p:sp>
      <p:sp>
        <p:nvSpPr>
          <p:cNvPr id="6" name="Tekstvak 5"/>
          <p:cNvSpPr txBox="1"/>
          <p:nvPr/>
        </p:nvSpPr>
        <p:spPr>
          <a:xfrm>
            <a:off x="1919536" y="5877272"/>
            <a:ext cx="5616624" cy="523220"/>
          </a:xfrm>
          <a:prstGeom prst="rect">
            <a:avLst/>
          </a:prstGeom>
          <a:noFill/>
        </p:spPr>
        <p:txBody>
          <a:bodyPr wrap="square" rtlCol="0">
            <a:spAutoFit/>
          </a:bodyPr>
          <a:lstStyle/>
          <a:p>
            <a:r>
              <a:rPr lang="en-US" sz="1400" dirty="0"/>
              <a:t>Data are median (ranges) or relative number (%). </a:t>
            </a:r>
          </a:p>
          <a:p>
            <a:r>
              <a:rPr lang="en-US" sz="1400" dirty="0"/>
              <a:t>*P = 0.24. </a:t>
            </a:r>
          </a:p>
        </p:txBody>
      </p:sp>
      <p:sp>
        <p:nvSpPr>
          <p:cNvPr id="5" name="Afgeronde rechthoek 4"/>
          <p:cNvSpPr/>
          <p:nvPr/>
        </p:nvSpPr>
        <p:spPr>
          <a:xfrm>
            <a:off x="6026727" y="2144684"/>
            <a:ext cx="5678295" cy="343315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789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905" y="2953093"/>
            <a:ext cx="20574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447" y="1365485"/>
            <a:ext cx="2976519" cy="2279371"/>
          </a:xfrm>
          <a:prstGeom prst="rect">
            <a:avLst/>
          </a:prstGeom>
          <a:ln>
            <a:noFill/>
          </a:ln>
          <a:effectLst>
            <a:outerShdw blurRad="292100" dist="139700" dir="2700000" algn="tl" rotWithShape="0">
              <a:srgbClr val="333333">
                <a:alpha val="65000"/>
              </a:srgbClr>
            </a:outerShdw>
          </a:effectLst>
        </p:spPr>
      </p:pic>
      <p:pic>
        <p:nvPicPr>
          <p:cNvPr id="5" name="Tijdelijke aanduiding voor inhoud 7"/>
          <p:cNvPicPr>
            <a:picLocks noChangeAspect="1"/>
          </p:cNvPicPr>
          <p:nvPr/>
        </p:nvPicPr>
        <p:blipFill>
          <a:blip r:embed="rId5"/>
          <a:stretch>
            <a:fillRect/>
          </a:stretch>
        </p:blipFill>
        <p:spPr>
          <a:xfrm rot="21203413">
            <a:off x="4041544" y="1090195"/>
            <a:ext cx="2642090" cy="2201742"/>
          </a:xfrm>
          <a:prstGeom prst="rect">
            <a:avLst/>
          </a:prstGeom>
          <a:ln>
            <a:noFill/>
          </a:ln>
          <a:effectLst>
            <a:outerShdw blurRad="292100" dist="139700" dir="2700000" algn="tl" rotWithShape="0">
              <a:srgbClr val="333333">
                <a:alpha val="65000"/>
              </a:srgbClr>
            </a:outerShdw>
          </a:effectLst>
        </p:spPr>
      </p:pic>
      <p:pic>
        <p:nvPicPr>
          <p:cNvPr id="6" name="Afbeelding 5"/>
          <p:cNvPicPr>
            <a:picLocks noChangeAspect="1"/>
          </p:cNvPicPr>
          <p:nvPr/>
        </p:nvPicPr>
        <p:blipFill>
          <a:blip r:embed="rId6"/>
          <a:stretch>
            <a:fillRect/>
          </a:stretch>
        </p:blipFill>
        <p:spPr>
          <a:xfrm rot="168288">
            <a:off x="9942754" y="945451"/>
            <a:ext cx="2087301" cy="2783068"/>
          </a:xfrm>
          <a:prstGeom prst="rect">
            <a:avLst/>
          </a:prstGeom>
          <a:ln>
            <a:noFill/>
          </a:ln>
          <a:effectLst>
            <a:outerShdw blurRad="292100" dist="139700" dir="2700000" algn="tl" rotWithShape="0">
              <a:srgbClr val="333333">
                <a:alpha val="65000"/>
              </a:srgbClr>
            </a:outerShdw>
          </a:effectLst>
        </p:spPr>
      </p:pic>
      <p:pic>
        <p:nvPicPr>
          <p:cNvPr id="9" name="Tijdelijke aanduiding voor inhoud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13233">
            <a:off x="7355059" y="1179043"/>
            <a:ext cx="2507916" cy="2133760"/>
          </a:xfrm>
          <a:prstGeom prst="rect">
            <a:avLst/>
          </a:prstGeom>
          <a:ln>
            <a:noFill/>
          </a:ln>
          <a:effectLst>
            <a:outerShdw blurRad="292100" dist="139700" dir="2700000" algn="tl" rotWithShape="0">
              <a:srgbClr val="333333">
                <a:alpha val="65000"/>
              </a:srgbClr>
            </a:outerShdw>
          </a:effectLst>
        </p:spPr>
      </p:pic>
      <p:pic>
        <p:nvPicPr>
          <p:cNvPr id="11" name="Tijdelijke aanduiding voor inhoud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50848">
            <a:off x="3546266" y="4019666"/>
            <a:ext cx="2220095" cy="2501192"/>
          </a:xfrm>
          <a:prstGeom prst="rect">
            <a:avLst/>
          </a:prstGeom>
          <a:ln>
            <a:noFill/>
          </a:ln>
          <a:effectLst>
            <a:outerShdw blurRad="292100" dist="139700" dir="2700000" algn="tl" rotWithShape="0">
              <a:srgbClr val="333333">
                <a:alpha val="65000"/>
              </a:srgbClr>
            </a:outerShdw>
          </a:effectLst>
        </p:spPr>
      </p:pic>
      <p:sp>
        <p:nvSpPr>
          <p:cNvPr id="12" name="Titel 11"/>
          <p:cNvSpPr>
            <a:spLocks noGrp="1"/>
          </p:cNvSpPr>
          <p:nvPr>
            <p:ph type="title"/>
          </p:nvPr>
        </p:nvSpPr>
        <p:spPr>
          <a:xfrm>
            <a:off x="738447" y="154662"/>
            <a:ext cx="10068098" cy="775317"/>
          </a:xfrm>
          <a:solidFill>
            <a:schemeClr val="tx2">
              <a:lumMod val="20000"/>
              <a:lumOff val="80000"/>
            </a:schemeClr>
          </a:solidFill>
          <a:ln>
            <a:solidFill>
              <a:schemeClr val="tx1"/>
            </a:solidFill>
          </a:ln>
        </p:spPr>
        <p:txBody>
          <a:bodyPr>
            <a:noAutofit/>
          </a:bodyPr>
          <a:lstStyle/>
          <a:p>
            <a:r>
              <a:rPr lang="en-GB"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Monitoring techniques: </a:t>
            </a:r>
            <a:r>
              <a:rPr lang="en-GB"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acceleromyography</a:t>
            </a:r>
            <a:r>
              <a:rPr lang="en-GB"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 electromyography –</a:t>
            </a:r>
            <a:r>
              <a:rPr lang="en-GB"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kinemyography</a:t>
            </a:r>
            <a:endParaRPr lang="nl-BE"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3" name="Tekstvak 12"/>
          <p:cNvSpPr txBox="1"/>
          <p:nvPr/>
        </p:nvSpPr>
        <p:spPr>
          <a:xfrm>
            <a:off x="738447" y="4114801"/>
            <a:ext cx="2585844" cy="2246769"/>
          </a:xfrm>
          <a:prstGeom prst="rect">
            <a:avLst/>
          </a:prstGeom>
          <a:solidFill>
            <a:schemeClr val="tx2">
              <a:lumMod val="20000"/>
              <a:lumOff val="80000"/>
            </a:schemeClr>
          </a:solidFill>
          <a:ln>
            <a:solidFill>
              <a:schemeClr val="tx1"/>
            </a:solidFill>
          </a:ln>
        </p:spPr>
        <p:txBody>
          <a:bodyPr wrap="square" rtlCol="0">
            <a:spAutoFit/>
          </a:bodyPr>
          <a:lstStyle/>
          <a:p>
            <a:r>
              <a:rPr lang="en-GB"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Muscle monitoring site: peripheral adductor </a:t>
            </a:r>
            <a:r>
              <a:rPr lang="en-GB" sz="2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pollicis</a:t>
            </a:r>
            <a:r>
              <a:rPr lang="en-GB"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 posterior </a:t>
            </a:r>
            <a:r>
              <a:rPr lang="en-GB" sz="2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tibial</a:t>
            </a:r>
            <a:r>
              <a:rPr lang="en-GB"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nerve / central corrugator </a:t>
            </a:r>
            <a:r>
              <a:rPr lang="en-GB" sz="2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supercilii</a:t>
            </a:r>
            <a:endParaRPr lang="nl-BE" sz="2000" dirty="0"/>
          </a:p>
        </p:txBody>
      </p:sp>
      <p:pic>
        <p:nvPicPr>
          <p:cNvPr id="3" name="Afbeelding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11834">
            <a:off x="8145086" y="3999664"/>
            <a:ext cx="3421340" cy="2566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37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3" y="126999"/>
            <a:ext cx="8861778" cy="6646333"/>
          </a:xfrm>
          <a:prstGeom prst="rect">
            <a:avLst/>
          </a:prstGeom>
          <a:ln>
            <a:noFill/>
          </a:ln>
          <a:effectLst>
            <a:outerShdw blurRad="190500" algn="tl" rotWithShape="0">
              <a:srgbClr val="000000">
                <a:alpha val="70000"/>
              </a:srgbClr>
            </a:outerShdw>
          </a:effectLst>
        </p:spPr>
      </p:pic>
      <p:sp>
        <p:nvSpPr>
          <p:cNvPr id="3" name="Tekstvak 2"/>
          <p:cNvSpPr txBox="1"/>
          <p:nvPr/>
        </p:nvSpPr>
        <p:spPr>
          <a:xfrm>
            <a:off x="1693333" y="5657671"/>
            <a:ext cx="8861778"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3600" i="1" dirty="0">
                <a:ln w="0">
                  <a:noFill/>
                </a:ln>
                <a:effectLst>
                  <a:outerShdw blurRad="38100" dist="19050" dir="2700000" algn="tl" rotWithShape="0">
                    <a:schemeClr val="dk1">
                      <a:alpha val="40000"/>
                    </a:schemeClr>
                  </a:outerShdw>
                </a:effectLst>
              </a:rPr>
              <a:t>      </a:t>
            </a:r>
            <a:r>
              <a:rPr lang="en-US" sz="3500" i="1" dirty="0">
                <a:ln w="0">
                  <a:noFill/>
                </a:ln>
                <a:effectLst>
                  <a:outerShdw blurRad="38100" dist="19050" dir="2700000" algn="tl" rotWithShape="0">
                    <a:schemeClr val="dk1">
                      <a:alpha val="40000"/>
                    </a:schemeClr>
                  </a:outerShdw>
                </a:effectLst>
              </a:rPr>
              <a:t>2020: Improvements in interpretation    of NMT monitoring are still required </a:t>
            </a:r>
            <a:endParaRPr lang="nl-BE" sz="3500" i="1" dirty="0">
              <a:ln w="0">
                <a:noFill/>
              </a:ln>
              <a:effectLst>
                <a:outerShdw blurRad="38100" dist="19050" dir="2700000" algn="tl" rotWithShape="0">
                  <a:schemeClr val="dk1">
                    <a:alpha val="40000"/>
                  </a:schemeClr>
                </a:outerShdw>
              </a:effectLst>
            </a:endParaRPr>
          </a:p>
        </p:txBody>
      </p:sp>
      <p:pic>
        <p:nvPicPr>
          <p:cNvPr id="4" name="Afbeelding 3"/>
          <p:cNvPicPr>
            <a:picLocks noChangeAspect="1"/>
          </p:cNvPicPr>
          <p:nvPr/>
        </p:nvPicPr>
        <p:blipFill>
          <a:blip r:embed="rId4"/>
          <a:stretch>
            <a:fillRect/>
          </a:stretch>
        </p:blipFill>
        <p:spPr>
          <a:xfrm>
            <a:off x="1907821" y="6023593"/>
            <a:ext cx="572910" cy="572910"/>
          </a:xfrm>
          <a:prstGeom prst="rect">
            <a:avLst/>
          </a:prstGeom>
        </p:spPr>
      </p:pic>
    </p:spTree>
    <p:extLst>
      <p:ext uri="{BB962C8B-B14F-4D97-AF65-F5344CB8AC3E}">
        <p14:creationId xmlns:p14="http://schemas.microsoft.com/office/powerpoint/2010/main" val="75731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en-US" dirty="0"/>
              <a:t>Residual NMB and PPCs:</a:t>
            </a:r>
          </a:p>
        </p:txBody>
      </p:sp>
      <p:sp>
        <p:nvSpPr>
          <p:cNvPr id="6" name="Tijdelijke aanduiding voor tekst 5"/>
          <p:cNvSpPr>
            <a:spLocks noGrp="1"/>
          </p:cNvSpPr>
          <p:nvPr>
            <p:ph type="body" idx="1"/>
          </p:nvPr>
        </p:nvSpPr>
        <p:spPr/>
        <p:txBody>
          <a:bodyPr>
            <a:normAutofit/>
          </a:bodyPr>
          <a:lstStyle/>
          <a:p>
            <a:r>
              <a:rPr lang="en-US"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Recent Evidence</a:t>
            </a:r>
          </a:p>
        </p:txBody>
      </p:sp>
    </p:spTree>
    <p:extLst>
      <p:ext uri="{BB962C8B-B14F-4D97-AF65-F5344CB8AC3E}">
        <p14:creationId xmlns:p14="http://schemas.microsoft.com/office/powerpoint/2010/main" val="317644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614" y="5407323"/>
            <a:ext cx="11766885" cy="661720"/>
          </a:xfrm>
          <a:prstGeom prst="rect">
            <a:avLst/>
          </a:prstGeom>
        </p:spPr>
        <p:txBody>
          <a:bodyPr wrap="square" lIns="45720" tIns="22860" rIns="45720" bIns="22860">
            <a:sp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This live webcast has been realized thanks to the support of MSD. </a:t>
            </a:r>
            <a:r>
              <a:rPr lang="en-US" sz="1000" dirty="0">
                <a:latin typeface="Verdana"/>
                <a:cs typeface="Verdana"/>
              </a:rPr>
              <a:t>The views expressed in this presentation reflect the experience and opinions of the speakers and not necessarily that of MSD. Please note that this presentation </a:t>
            </a:r>
            <a:r>
              <a:rPr lang="en-US" sz="1000" dirty="0">
                <a:latin typeface="Verdana" panose="020B0604030504040204" pitchFamily="34" charset="0"/>
                <a:ea typeface="Verdana" panose="020B0604030504040204" pitchFamily="34" charset="0"/>
                <a:cs typeface="Verdana" panose="020B0604030504040204" pitchFamily="34" charset="0"/>
              </a:rPr>
              <a:t>may contain information about experimental uses of drugs that are currently not approved by regulatory agencies. Meeting attendees are encouraged to consult the prescribing information for the drugs mentioned in this presentation (</a:t>
            </a:r>
            <a:r>
              <a:rPr lang="en-US" sz="1000" dirty="0">
                <a:latin typeface="Verdana"/>
                <a:cs typeface="Verdana"/>
              </a:rPr>
              <a:t>via </a:t>
            </a:r>
            <a:r>
              <a:rPr lang="en-US" sz="1000" dirty="0">
                <a:latin typeface="Verdana"/>
                <a:cs typeface="Verdana"/>
                <a:hlinkClick r:id="rId3"/>
              </a:rPr>
              <a:t>www.afmps.be</a:t>
            </a:r>
            <a:r>
              <a:rPr lang="en-US" sz="1000" dirty="0">
                <a:latin typeface="Verdana"/>
                <a:cs typeface="Verdana"/>
              </a:rPr>
              <a:t> or </a:t>
            </a:r>
            <a:r>
              <a:rPr lang="en-US" sz="1000" dirty="0">
                <a:latin typeface="Verdana"/>
                <a:cs typeface="Verdana"/>
                <a:hlinkClick r:id="rId4"/>
              </a:rPr>
              <a:t>https://www.fagg.be/nl</a:t>
            </a:r>
            <a:r>
              <a:rPr lang="en-US" sz="1000" dirty="0">
                <a:latin typeface="Verdana"/>
                <a:cs typeface="Verdana"/>
              </a:rPr>
              <a:t>).</a:t>
            </a:r>
            <a:endParaRPr lang="nl-BE" sz="1000" dirty="0">
              <a:latin typeface="Verdana"/>
              <a:ea typeface="Lato Regular"/>
              <a:cs typeface="Verdana"/>
            </a:endParaRPr>
          </a:p>
          <a:p>
            <a:endParaRPr lang="fr-BE" sz="1000" dirty="0">
              <a:latin typeface="Verdana"/>
              <a:ea typeface="Lato Regular"/>
              <a:cs typeface="Verdana"/>
            </a:endParaRPr>
          </a:p>
        </p:txBody>
      </p:sp>
      <p:pic>
        <p:nvPicPr>
          <p:cNvPr id="1026" name="Picture 2" descr="C:\Users\morreals\AppData\Local\Microsoft\Windows\Temporary Internet Files\Content.Outlook\PXU96VE0\msd_ifl_lg_rgb_tl_dkgry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093" y="2666236"/>
            <a:ext cx="3768479" cy="1525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84898" y="2109552"/>
            <a:ext cx="6096000" cy="430887"/>
          </a:xfrm>
          <a:prstGeom prst="rect">
            <a:avLst/>
          </a:prstGeom>
        </p:spPr>
        <p:txBody>
          <a:bodyPr lIns="45720" tIns="22860" rIns="45720" bIns="22860">
            <a:spAutoFit/>
          </a:bodyPr>
          <a:lstStyle/>
          <a:p>
            <a:pPr algn="ctr"/>
            <a:r>
              <a:rPr lang="fr-BE" sz="2500" err="1">
                <a:latin typeface="Verdana"/>
                <a:ea typeface="Lato Regular"/>
                <a:cs typeface="Verdana"/>
              </a:rPr>
              <a:t>With</a:t>
            </a:r>
            <a:r>
              <a:rPr lang="fr-BE" sz="2500">
                <a:latin typeface="Verdana"/>
                <a:ea typeface="Lato Regular"/>
                <a:cs typeface="Verdana"/>
              </a:rPr>
              <a:t> the support of</a:t>
            </a:r>
            <a:endParaRPr lang="nl-BE" sz="2500">
              <a:latin typeface="Verdana"/>
              <a:ea typeface="Lato Regular"/>
              <a:cs typeface="Verdana"/>
            </a:endParaRPr>
          </a:p>
        </p:txBody>
      </p:sp>
      <p:sp>
        <p:nvSpPr>
          <p:cNvPr id="3" name="Rectangle 2">
            <a:extLst>
              <a:ext uri="{FF2B5EF4-FFF2-40B4-BE49-F238E27FC236}">
                <a16:creationId xmlns:a16="http://schemas.microsoft.com/office/drawing/2014/main" id="{C3C9C663-D22D-4A4C-AF93-118772CD72B6}"/>
              </a:ext>
            </a:extLst>
          </p:cNvPr>
          <p:cNvSpPr/>
          <p:nvPr/>
        </p:nvSpPr>
        <p:spPr>
          <a:xfrm>
            <a:off x="8254315" y="6346763"/>
            <a:ext cx="3728906" cy="307777"/>
          </a:xfrm>
          <a:prstGeom prst="rect">
            <a:avLst/>
          </a:prstGeom>
        </p:spPr>
        <p:txBody>
          <a:bodyPr wrap="none">
            <a:spAutoFit/>
          </a:bodyPr>
          <a:lstStyle/>
          <a:p>
            <a:r>
              <a:rPr lang="en-US" sz="1400" dirty="0">
                <a:solidFill>
                  <a:srgbClr val="555555"/>
                </a:solidFill>
                <a:latin typeface="Arial" panose="020B0604020202020204" pitchFamily="34" charset="0"/>
              </a:rPr>
              <a:t>BE-XBR-00098 Date of last revision 08/2020</a:t>
            </a:r>
            <a:endParaRPr lang="en-US" sz="1400" dirty="0"/>
          </a:p>
        </p:txBody>
      </p:sp>
    </p:spTree>
    <p:extLst>
      <p:ext uri="{BB962C8B-B14F-4D97-AF65-F5344CB8AC3E}">
        <p14:creationId xmlns:p14="http://schemas.microsoft.com/office/powerpoint/2010/main" val="123051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9788" y="682980"/>
            <a:ext cx="11238090" cy="1600200"/>
          </a:xfrm>
        </p:spPr>
        <p:txBody>
          <a:bodyPr>
            <a:normAutofit fontScale="90000"/>
          </a:bodyPr>
          <a:lstStyle/>
          <a:p>
            <a:r>
              <a:rPr lang="en-US" b="1" dirty="0"/>
              <a:t>Effects of High Neuromuscular Blocking Agent Dose on Postoperative Respiratory Complications in Infants and Children </a:t>
            </a:r>
            <a:br>
              <a:rPr lang="en-US" b="1" dirty="0"/>
            </a:br>
            <a:r>
              <a:rPr lang="en-US" sz="2700" dirty="0"/>
              <a:t>Flora T. </a:t>
            </a:r>
            <a:r>
              <a:rPr lang="en-US" sz="2700" dirty="0" err="1"/>
              <a:t>Scheffenbichler</a:t>
            </a:r>
            <a:r>
              <a:rPr lang="en-US" sz="2700" dirty="0"/>
              <a:t> et al,</a:t>
            </a:r>
            <a:br>
              <a:rPr lang="en-US" sz="2700" dirty="0"/>
            </a:br>
            <a:r>
              <a:rPr lang="en-US" sz="2700" dirty="0"/>
              <a:t>AAS 2020;64:156-167.</a:t>
            </a:r>
            <a:endParaRPr lang="en-US" dirty="0"/>
          </a:p>
        </p:txBody>
      </p:sp>
      <p:pic>
        <p:nvPicPr>
          <p:cNvPr id="7" name="Tijdelijke aanduiding voor afbeelding 6"/>
          <p:cNvPicPr>
            <a:picLocks noGrp="1" noChangeAspect="1"/>
          </p:cNvPicPr>
          <p:nvPr>
            <p:ph type="pic" idx="1"/>
          </p:nvPr>
        </p:nvPicPr>
        <p:blipFill>
          <a:blip r:embed="rId3"/>
          <a:srcRect t="2736" b="2736"/>
          <a:stretch>
            <a:fillRect/>
          </a:stretch>
        </p:blipFill>
        <p:spPr>
          <a:xfrm>
            <a:off x="5905678" y="1766366"/>
            <a:ext cx="6172200" cy="487362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Tijdelijke aanduiding voor inhoud 4"/>
          <p:cNvSpPr>
            <a:spLocks noGrp="1"/>
          </p:cNvSpPr>
          <p:nvPr>
            <p:ph type="body" sz="half" idx="2"/>
          </p:nvPr>
        </p:nvSpPr>
        <p:spPr>
          <a:xfrm>
            <a:off x="839788" y="2734026"/>
            <a:ext cx="4590168" cy="3708000"/>
          </a:xfrm>
          <a:ln/>
        </p:spPr>
        <p:style>
          <a:lnRef idx="1">
            <a:schemeClr val="accent5"/>
          </a:lnRef>
          <a:fillRef idx="2">
            <a:schemeClr val="accent5"/>
          </a:fillRef>
          <a:effectRef idx="1">
            <a:schemeClr val="accent5"/>
          </a:effectRef>
          <a:fontRef idx="minor">
            <a:schemeClr val="dk1"/>
          </a:fontRef>
        </p:style>
        <p:txBody>
          <a:bodyPr>
            <a:normAutofit/>
          </a:bodyPr>
          <a:lstStyle/>
          <a:p>
            <a:r>
              <a:rPr lang="en-US" sz="2000" dirty="0"/>
              <a:t>6507 non-cardiac surgical procedures in children aged 0 to 10 years</a:t>
            </a:r>
          </a:p>
          <a:p>
            <a:r>
              <a:rPr lang="en-US" sz="2800" dirty="0">
                <a:effectLst>
                  <a:outerShdw blurRad="38100" dist="38100" dir="2700000" algn="tl">
                    <a:srgbClr val="000000">
                      <a:alpha val="43137"/>
                    </a:srgbClr>
                  </a:outerShdw>
                </a:effectLst>
              </a:rPr>
              <a:t>High intraoperative NMBA dose = significantly associated with an increased risk of PPCs within 3 days </a:t>
            </a:r>
            <a:r>
              <a:rPr lang="nl-BE" sz="2800" dirty="0">
                <a:effectLst>
                  <a:outerShdw blurRad="38100" dist="38100" dir="2700000" algn="tl">
                    <a:srgbClr val="000000">
                      <a:alpha val="43137"/>
                    </a:srgbClr>
                  </a:outerShdw>
                </a:effectLst>
              </a:rPr>
              <a:t>of </a:t>
            </a:r>
            <a:r>
              <a:rPr lang="nl-BE" sz="2800" dirty="0" err="1">
                <a:effectLst>
                  <a:outerShdw blurRad="38100" dist="38100" dir="2700000" algn="tl">
                    <a:srgbClr val="000000">
                      <a:alpha val="43137"/>
                    </a:srgbClr>
                  </a:outerShdw>
                </a:effectLst>
              </a:rPr>
              <a:t>surgery</a:t>
            </a:r>
            <a:r>
              <a:rPr lang="nl-BE" sz="2800" dirty="0">
                <a:effectLst>
                  <a:outerShdw blurRad="38100" dist="38100" dir="2700000" algn="tl">
                    <a:srgbClr val="000000">
                      <a:alpha val="43137"/>
                    </a:srgbClr>
                  </a:outerShdw>
                </a:effectLst>
              </a:rPr>
              <a:t>.</a:t>
            </a:r>
          </a:p>
        </p:txBody>
      </p:sp>
      <p:sp>
        <p:nvSpPr>
          <p:cNvPr id="10" name="Ovaal 9"/>
          <p:cNvSpPr/>
          <p:nvPr/>
        </p:nvSpPr>
        <p:spPr>
          <a:xfrm>
            <a:off x="10329333" y="1715912"/>
            <a:ext cx="1682048" cy="680158"/>
          </a:xfrm>
          <a:prstGeom prst="ellipse">
            <a:avLst/>
          </a:prstGeom>
          <a:noFill/>
          <a:ln w="38100" cmpd="thickThin">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56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rot="572491">
            <a:off x="5001252" y="603742"/>
            <a:ext cx="6969596" cy="2678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fbeelding 1"/>
          <p:cNvPicPr>
            <a:picLocks noChangeAspect="1"/>
          </p:cNvPicPr>
          <p:nvPr/>
        </p:nvPicPr>
        <p:blipFill>
          <a:blip r:embed="rId4"/>
          <a:stretch>
            <a:fillRect/>
          </a:stretch>
        </p:blipFill>
        <p:spPr>
          <a:xfrm>
            <a:off x="335360" y="1412776"/>
            <a:ext cx="5450879" cy="5293663"/>
          </a:xfrm>
          <a:prstGeom prst="rect">
            <a:avLst/>
          </a:prstGeom>
          <a:ln>
            <a:noFill/>
          </a:ln>
          <a:effectLst>
            <a:outerShdw blurRad="190500" algn="tl" rotWithShape="0">
              <a:srgbClr val="000000">
                <a:alpha val="70000"/>
              </a:srgbClr>
            </a:outerShdw>
          </a:effectLst>
        </p:spPr>
      </p:pic>
      <p:sp>
        <p:nvSpPr>
          <p:cNvPr id="4" name="Ovaal 3"/>
          <p:cNvSpPr/>
          <p:nvPr/>
        </p:nvSpPr>
        <p:spPr>
          <a:xfrm rot="706177">
            <a:off x="7742036" y="2020097"/>
            <a:ext cx="1800200" cy="792088"/>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Rechte verbindingslijn 5"/>
          <p:cNvCxnSpPr/>
          <p:nvPr/>
        </p:nvCxnSpPr>
        <p:spPr>
          <a:xfrm flipV="1">
            <a:off x="4946073" y="2834640"/>
            <a:ext cx="0" cy="2676698"/>
          </a:xfrm>
          <a:prstGeom prst="line">
            <a:avLst/>
          </a:pr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7" name="Pijl-links en -omhoog 6"/>
          <p:cNvSpPr/>
          <p:nvPr/>
        </p:nvSpPr>
        <p:spPr>
          <a:xfrm>
            <a:off x="5020887" y="2834640"/>
            <a:ext cx="3840480" cy="1953018"/>
          </a:xfrm>
          <a:prstGeom prst="leftUp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BE"/>
          </a:p>
        </p:txBody>
      </p:sp>
      <p:sp>
        <p:nvSpPr>
          <p:cNvPr id="8" name="Tekstvak 7"/>
          <p:cNvSpPr txBox="1"/>
          <p:nvPr/>
        </p:nvSpPr>
        <p:spPr>
          <a:xfrm>
            <a:off x="6329974" y="5041829"/>
            <a:ext cx="5270962" cy="120032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effectLst>
                  <a:outerShdw blurRad="38100" dist="38100" dir="2700000" algn="tl">
                    <a:srgbClr val="000000">
                      <a:alpha val="43137"/>
                    </a:srgbClr>
                  </a:outerShdw>
                </a:effectLst>
              </a:rPr>
              <a:t>Recommended threshold for neuromuscular recovery </a:t>
            </a:r>
            <a:r>
              <a:rPr lang="nl-BE" sz="2400" dirty="0" err="1">
                <a:effectLst>
                  <a:outerShdw blurRad="38100" dist="38100" dir="2700000" algn="tl">
                    <a:srgbClr val="000000">
                      <a:alpha val="43137"/>
                    </a:srgbClr>
                  </a:outerShdw>
                </a:effectLst>
              </a:rPr>
              <a:t>needs</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revision</a:t>
            </a:r>
            <a:r>
              <a:rPr lang="nl-BE" sz="24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092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1452" y="57552"/>
            <a:ext cx="10515600" cy="1325563"/>
          </a:xfrm>
        </p:spPr>
        <p:txBody>
          <a:bodyPr/>
          <a:lstStyle/>
          <a:p>
            <a:r>
              <a:rPr lang="nl-BE"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last… </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Tijdelijke aanduiding voor inhoud 2"/>
          <p:cNvSpPr>
            <a:spLocks noGrp="1"/>
          </p:cNvSpPr>
          <p:nvPr>
            <p:ph sz="half" idx="1"/>
          </p:nvPr>
        </p:nvSpPr>
        <p:spPr>
          <a:xfrm>
            <a:off x="838199" y="1443238"/>
            <a:ext cx="5936673" cy="4351338"/>
          </a:xfrm>
        </p:spPr>
        <p:txBody>
          <a:bodyPr>
            <a:noAutofit/>
          </a:bodyPr>
          <a:lstStyle/>
          <a:p>
            <a:r>
              <a:rPr lang="en-US" sz="2400" dirty="0"/>
              <a:t>22,856 patients receiving </a:t>
            </a:r>
            <a:r>
              <a:rPr lang="en-US" sz="2400" dirty="0" err="1"/>
              <a:t>sugammadex</a:t>
            </a:r>
            <a:r>
              <a:rPr lang="en-US" sz="2400" dirty="0"/>
              <a:t> were matched to 22,856 patients receiving neostigmine</a:t>
            </a:r>
          </a:p>
          <a:p>
            <a:r>
              <a:rPr lang="en-US" sz="2400" b="1" dirty="0" err="1">
                <a:solidFill>
                  <a:srgbClr val="FF0000"/>
                </a:solidFill>
                <a:effectLst>
                  <a:outerShdw blurRad="38100" dist="38100" dir="2700000" algn="tl">
                    <a:srgbClr val="000000">
                      <a:alpha val="43137"/>
                    </a:srgbClr>
                  </a:outerShdw>
                </a:effectLst>
              </a:rPr>
              <a:t>Sugammadex</a:t>
            </a:r>
            <a:r>
              <a:rPr lang="en-US" sz="2400" dirty="0"/>
              <a:t> (compared to neostigmine) was associated with:</a:t>
            </a:r>
          </a:p>
          <a:p>
            <a:pPr>
              <a:buFont typeface="Wingdings" panose="05000000000000000000" pitchFamily="2" charset="2"/>
              <a:buChar char="ü"/>
            </a:pPr>
            <a:r>
              <a:rPr lang="en-US" dirty="0">
                <a:solidFill>
                  <a:srgbClr val="FF0000"/>
                </a:solidFill>
              </a:rPr>
              <a:t> 30% reduced risk of pulmonary complications</a:t>
            </a:r>
          </a:p>
          <a:p>
            <a:pPr>
              <a:buFont typeface="Wingdings" panose="05000000000000000000" pitchFamily="2" charset="2"/>
              <a:buChar char="ü"/>
            </a:pPr>
            <a:r>
              <a:rPr lang="en-US" dirty="0">
                <a:solidFill>
                  <a:srgbClr val="FF0000"/>
                </a:solidFill>
              </a:rPr>
              <a:t> 47% reduced risk of pneumonia</a:t>
            </a:r>
          </a:p>
          <a:p>
            <a:pPr>
              <a:buFont typeface="Wingdings" panose="05000000000000000000" pitchFamily="2" charset="2"/>
              <a:buChar char="ü"/>
            </a:pPr>
            <a:r>
              <a:rPr lang="en-US" dirty="0">
                <a:solidFill>
                  <a:srgbClr val="FF0000"/>
                </a:solidFill>
              </a:rPr>
              <a:t> 55% reduced risk of respiratory failure</a:t>
            </a:r>
          </a:p>
        </p:txBody>
      </p:sp>
      <p:pic>
        <p:nvPicPr>
          <p:cNvPr id="5" name="Tijdelijke aanduiding voor inhoud 4"/>
          <p:cNvPicPr>
            <a:picLocks noGrp="1" noChangeAspect="1"/>
          </p:cNvPicPr>
          <p:nvPr>
            <p:ph sz="half" idx="2"/>
          </p:nvPr>
        </p:nvPicPr>
        <p:blipFill>
          <a:blip r:embed="rId3"/>
          <a:stretch>
            <a:fillRect/>
          </a:stretch>
        </p:blipFill>
        <p:spPr>
          <a:xfrm>
            <a:off x="7112672" y="585777"/>
            <a:ext cx="4241128" cy="5591186"/>
          </a:xfrm>
          <a:prstGeom prst="rect">
            <a:avLst/>
          </a:prstGeom>
        </p:spPr>
      </p:pic>
    </p:spTree>
    <p:extLst>
      <p:ext uri="{BB962C8B-B14F-4D97-AF65-F5344CB8AC3E}">
        <p14:creationId xmlns:p14="http://schemas.microsoft.com/office/powerpoint/2010/main" val="388848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506446"/>
            <a:ext cx="10515600" cy="1325563"/>
          </a:xfrm>
        </p:spPr>
        <p:txBody>
          <a:bodyPr>
            <a:normAutofit fontScale="90000"/>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More efficient reversal of NMB with</a:t>
            </a:r>
            <a:b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less residual paralysis</a:t>
            </a:r>
            <a:b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Full recovery in diaphragm function</a:t>
            </a:r>
          </a:p>
        </p:txBody>
      </p:sp>
      <p:pic>
        <p:nvPicPr>
          <p:cNvPr id="7" name="Tijdelijke aanduiding voor inhoud 6"/>
          <p:cNvPicPr>
            <a:picLocks noGrp="1" noChangeAspect="1"/>
          </p:cNvPicPr>
          <p:nvPr>
            <p:ph sz="half" idx="2"/>
          </p:nvPr>
        </p:nvPicPr>
        <p:blipFill>
          <a:blip r:embed="rId3"/>
          <a:stretch>
            <a:fillRect/>
          </a:stretch>
        </p:blipFill>
        <p:spPr>
          <a:xfrm>
            <a:off x="6841032" y="2291669"/>
            <a:ext cx="3843936" cy="3419250"/>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pic>
        <p:nvPicPr>
          <p:cNvPr id="8" name="Tijdelijke aanduiding voor inhoud 7"/>
          <p:cNvPicPr>
            <a:picLocks noGrp="1" noChangeAspect="1"/>
          </p:cNvPicPr>
          <p:nvPr>
            <p:ph sz="half" idx="1"/>
          </p:nvPr>
        </p:nvPicPr>
        <p:blipFill>
          <a:blip r:embed="rId4"/>
          <a:stretch>
            <a:fillRect/>
          </a:stretch>
        </p:blipFill>
        <p:spPr>
          <a:xfrm>
            <a:off x="838200" y="2901613"/>
            <a:ext cx="5181600" cy="2199362"/>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sp>
        <p:nvSpPr>
          <p:cNvPr id="9" name="Tekstvak 8"/>
          <p:cNvSpPr txBox="1"/>
          <p:nvPr/>
        </p:nvSpPr>
        <p:spPr>
          <a:xfrm>
            <a:off x="6841033" y="5807309"/>
            <a:ext cx="3843936" cy="553998"/>
          </a:xfrm>
          <a:prstGeom prst="rect">
            <a:avLst/>
          </a:prstGeom>
          <a:noFill/>
        </p:spPr>
        <p:txBody>
          <a:bodyPr wrap="square" rtlCol="0">
            <a:spAutoFit/>
          </a:bodyPr>
          <a:lstStyle/>
          <a:p>
            <a:r>
              <a:rPr lang="en-US" sz="1400" dirty="0"/>
              <a:t>Schepens T, Cammu G, </a:t>
            </a:r>
            <a:r>
              <a:rPr lang="en-US" sz="1400" dirty="0" err="1"/>
              <a:t>Saldien</a:t>
            </a:r>
            <a:r>
              <a:rPr lang="en-US" sz="1400" dirty="0"/>
              <a:t> V, et al. </a:t>
            </a:r>
            <a:r>
              <a:rPr lang="en-US" sz="1400" dirty="0" err="1"/>
              <a:t>Eur</a:t>
            </a:r>
            <a:r>
              <a:rPr lang="en-US" sz="1400" dirty="0"/>
              <a:t> J </a:t>
            </a:r>
            <a:r>
              <a:rPr lang="en-US" sz="1400" dirty="0" err="1"/>
              <a:t>Anaesthesiol</a:t>
            </a:r>
            <a:r>
              <a:rPr lang="en-US" sz="1400" dirty="0"/>
              <a:t> 2015;32:49-57</a:t>
            </a:r>
            <a:r>
              <a:rPr lang="en-US" sz="1600" dirty="0"/>
              <a:t> </a:t>
            </a:r>
          </a:p>
        </p:txBody>
      </p:sp>
      <p:sp>
        <p:nvSpPr>
          <p:cNvPr id="10" name="Gekromde pijl-rechts 9"/>
          <p:cNvSpPr/>
          <p:nvPr/>
        </p:nvSpPr>
        <p:spPr>
          <a:xfrm>
            <a:off x="108064" y="506446"/>
            <a:ext cx="730135" cy="3475350"/>
          </a:xfrm>
          <a:prstGeom prst="curvedRightArrow">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Gekromde pijl-links 10"/>
          <p:cNvSpPr/>
          <p:nvPr/>
        </p:nvSpPr>
        <p:spPr>
          <a:xfrm>
            <a:off x="10407535" y="1704622"/>
            <a:ext cx="1064029" cy="2717743"/>
          </a:xfrm>
          <a:prstGeom prst="curvedLeftArrow">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27095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612505"/>
            <a:ext cx="10515600" cy="5632991"/>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endParaRPr lang="en-US" sz="3600" b="1" dirty="0">
              <a:effectLst>
                <a:outerShdw blurRad="38100" dist="38100" dir="2700000" algn="tl">
                  <a:srgbClr val="000000">
                    <a:alpha val="43137"/>
                  </a:srgbClr>
                </a:outerShdw>
              </a:effectLst>
            </a:endParaRPr>
          </a:p>
          <a:p>
            <a:pPr algn="just"/>
            <a:r>
              <a:rPr lang="en-US" sz="3600" b="1" dirty="0">
                <a:effectLst>
                  <a:outerShdw blurRad="38100" dist="38100" dir="2700000" algn="tl">
                    <a:srgbClr val="000000">
                      <a:alpha val="43137"/>
                    </a:srgbClr>
                  </a:outerShdw>
                </a:effectLst>
              </a:rPr>
              <a:t>Quantitative NMT monitoring </a:t>
            </a:r>
            <a:r>
              <a:rPr lang="en-US" sz="3600" dirty="0"/>
              <a:t>and the correct interpretation of it preclude residual NMB and may, through that mechanism, decrease the incidence of PPCs</a:t>
            </a:r>
          </a:p>
          <a:p>
            <a:pPr algn="just"/>
            <a:r>
              <a:rPr lang="en-US" sz="3600" dirty="0"/>
              <a:t>Causes of PPCs are </a:t>
            </a:r>
            <a:r>
              <a:rPr lang="en-US" sz="3600" b="1" dirty="0">
                <a:effectLst>
                  <a:outerShdw blurRad="38100" dist="38100" dir="2700000" algn="tl">
                    <a:srgbClr val="000000">
                      <a:alpha val="43137"/>
                    </a:srgbClr>
                  </a:outerShdw>
                </a:effectLst>
              </a:rPr>
              <a:t>multifactorial</a:t>
            </a:r>
          </a:p>
          <a:p>
            <a:pPr algn="just"/>
            <a:r>
              <a:rPr lang="en-US" sz="3600" dirty="0"/>
              <a:t>Recent data suggest that PPCs are reduced for </a:t>
            </a:r>
            <a:r>
              <a:rPr lang="en-US" sz="3600" b="1" dirty="0">
                <a:effectLst>
                  <a:outerShdw blurRad="38100" dist="38100" dir="2700000" algn="tl">
                    <a:srgbClr val="000000">
                      <a:alpha val="43137"/>
                    </a:srgbClr>
                  </a:outerShdw>
                </a:effectLst>
              </a:rPr>
              <a:t>a TOFR &gt; 0.95 </a:t>
            </a:r>
            <a:r>
              <a:rPr lang="en-US" sz="3600" dirty="0"/>
              <a:t>before tracheal </a:t>
            </a:r>
            <a:r>
              <a:rPr lang="en-US" sz="3600" dirty="0" err="1"/>
              <a:t>extubation</a:t>
            </a:r>
            <a:endParaRPr lang="en-US" sz="3600" dirty="0"/>
          </a:p>
          <a:p>
            <a:pPr algn="just"/>
            <a:r>
              <a:rPr lang="en-US" sz="3600" b="1" dirty="0" err="1">
                <a:effectLst>
                  <a:outerShdw blurRad="38100" dist="38100" dir="2700000" algn="tl">
                    <a:srgbClr val="000000">
                      <a:alpha val="43137"/>
                    </a:srgbClr>
                  </a:outerShdw>
                </a:effectLst>
              </a:rPr>
              <a:t>Sugammadex</a:t>
            </a:r>
            <a:r>
              <a:rPr lang="en-US" sz="3600" dirty="0"/>
              <a:t> may reduce postoperative </a:t>
            </a:r>
            <a:r>
              <a:rPr lang="it-IT" sz="3600" dirty="0"/>
              <a:t>respiratory morbidity.</a:t>
            </a:r>
          </a:p>
          <a:p>
            <a:pPr algn="just"/>
            <a:endParaRPr lang="en-US" sz="3600" dirty="0"/>
          </a:p>
        </p:txBody>
      </p:sp>
    </p:spTree>
    <p:extLst>
      <p:ext uri="{BB962C8B-B14F-4D97-AF65-F5344CB8AC3E}">
        <p14:creationId xmlns:p14="http://schemas.microsoft.com/office/powerpoint/2010/main" val="2250469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CE7E-3E67-4499-99D0-75B8AC99C5C4}"/>
              </a:ext>
            </a:extLst>
          </p:cNvPr>
          <p:cNvSpPr>
            <a:spLocks noGrp="1"/>
          </p:cNvSpPr>
          <p:nvPr>
            <p:ph type="title"/>
          </p:nvPr>
        </p:nvSpPr>
        <p:spPr/>
        <p:txBody>
          <a:bodyPr/>
          <a:lstStyle/>
          <a:p>
            <a:r>
              <a:rPr lang="en-US" dirty="0"/>
              <a:t>Abbreviations</a:t>
            </a:r>
          </a:p>
        </p:txBody>
      </p:sp>
      <p:sp>
        <p:nvSpPr>
          <p:cNvPr id="3" name="Content Placeholder 2">
            <a:extLst>
              <a:ext uri="{FF2B5EF4-FFF2-40B4-BE49-F238E27FC236}">
                <a16:creationId xmlns:a16="http://schemas.microsoft.com/office/drawing/2014/main" id="{A75F38D7-E7FA-4F0A-9697-1FB6431E0F69}"/>
              </a:ext>
            </a:extLst>
          </p:cNvPr>
          <p:cNvSpPr>
            <a:spLocks noGrp="1"/>
          </p:cNvSpPr>
          <p:nvPr>
            <p:ph idx="1"/>
          </p:nvPr>
        </p:nvSpPr>
        <p:spPr/>
        <p:txBody>
          <a:bodyPr>
            <a:normAutofit lnSpcReduction="10000"/>
          </a:bodyPr>
          <a:lstStyle/>
          <a:p>
            <a:pPr marL="0" indent="0">
              <a:buNone/>
            </a:pPr>
            <a:r>
              <a:rPr lang="en-US" dirty="0"/>
              <a:t>PPC     Post-operative Pulmonary Complications</a:t>
            </a:r>
          </a:p>
          <a:p>
            <a:pPr marL="0" indent="0">
              <a:buNone/>
            </a:pPr>
            <a:r>
              <a:rPr lang="en-US" dirty="0"/>
              <a:t>NMBA Neuromuscular Blocking Agent</a:t>
            </a:r>
          </a:p>
          <a:p>
            <a:pPr marL="0" indent="0">
              <a:buNone/>
            </a:pPr>
            <a:r>
              <a:rPr lang="en-US" dirty="0"/>
              <a:t>NMB    Neuromuscular Blocker </a:t>
            </a:r>
          </a:p>
          <a:p>
            <a:pPr marL="0" indent="0">
              <a:buNone/>
            </a:pPr>
            <a:r>
              <a:rPr lang="en-US" dirty="0"/>
              <a:t>TOF      Train of Four</a:t>
            </a:r>
          </a:p>
          <a:p>
            <a:pPr marL="0" indent="0">
              <a:buNone/>
            </a:pPr>
            <a:r>
              <a:rPr lang="en-US" dirty="0"/>
              <a:t>ICU      Intensive Care Unit</a:t>
            </a:r>
          </a:p>
          <a:p>
            <a:pPr marL="0" indent="0">
              <a:buNone/>
            </a:pPr>
            <a:r>
              <a:rPr lang="en-US" dirty="0"/>
              <a:t>ESA      European Society of Anesthesiology</a:t>
            </a:r>
          </a:p>
          <a:p>
            <a:pPr marL="0" indent="0">
              <a:buNone/>
            </a:pPr>
            <a:r>
              <a:rPr lang="en-US" dirty="0"/>
              <a:t>NMT     Neuromuscular Transmission</a:t>
            </a:r>
          </a:p>
          <a:p>
            <a:pPr marL="0" indent="0">
              <a:buNone/>
            </a:pPr>
            <a:r>
              <a:rPr lang="en-US" dirty="0" err="1"/>
              <a:t>TOFr</a:t>
            </a:r>
            <a:r>
              <a:rPr lang="en-US" dirty="0"/>
              <a:t>     Train of Four ratio</a:t>
            </a:r>
          </a:p>
          <a:p>
            <a:pPr marL="0" indent="0">
              <a:buNone/>
            </a:pPr>
            <a:r>
              <a:rPr lang="en-US" dirty="0"/>
              <a:t>POPC  Post-operative Pulmonary Complications</a:t>
            </a:r>
          </a:p>
        </p:txBody>
      </p:sp>
    </p:spTree>
    <p:extLst>
      <p:ext uri="{BB962C8B-B14F-4D97-AF65-F5344CB8AC3E}">
        <p14:creationId xmlns:p14="http://schemas.microsoft.com/office/powerpoint/2010/main" val="233800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53E49-8AFF-4828-9A0D-A6A0FCDA7DE1}"/>
              </a:ext>
            </a:extLst>
          </p:cNvPr>
          <p:cNvSpPr/>
          <p:nvPr/>
        </p:nvSpPr>
        <p:spPr>
          <a:xfrm>
            <a:off x="0" y="75274"/>
            <a:ext cx="11844338" cy="7048083"/>
          </a:xfrm>
          <a:prstGeom prst="rect">
            <a:avLst/>
          </a:prstGeom>
        </p:spPr>
        <p:txBody>
          <a:bodyPr wrap="square">
            <a:spAutoFit/>
          </a:bodyPr>
          <a:lstStyle/>
          <a:p>
            <a:r>
              <a:rPr lang="en-GB" sz="1000" b="1" dirty="0">
                <a:latin typeface="Myriad Pro"/>
                <a:ea typeface="Times New Roman" panose="02020603050405020304" pitchFamily="18" charset="0"/>
                <a:cs typeface="Times New Roman" panose="02020603050405020304" pitchFamily="18" charset="0"/>
              </a:rPr>
              <a:t>1. NAME OF THE MEDICINAL PRODUCT </a:t>
            </a:r>
            <a:r>
              <a:rPr lang="en-GB" sz="1000" dirty="0" err="1">
                <a:latin typeface="Myriad Pro"/>
                <a:ea typeface="Times New Roman" panose="02020603050405020304" pitchFamily="18" charset="0"/>
                <a:cs typeface="Times New Roman" panose="02020603050405020304" pitchFamily="18" charset="0"/>
              </a:rPr>
              <a:t>Bridion</a:t>
            </a:r>
            <a:r>
              <a:rPr lang="en-GB" sz="1000" dirty="0">
                <a:latin typeface="Myriad Pro"/>
                <a:ea typeface="Times New Roman" panose="02020603050405020304" pitchFamily="18" charset="0"/>
                <a:cs typeface="Times New Roman" panose="02020603050405020304" pitchFamily="18" charset="0"/>
              </a:rPr>
              <a:t> 100 mg/mL solution for injection </a:t>
            </a:r>
            <a:r>
              <a:rPr lang="en-GB" sz="1000" b="1" dirty="0">
                <a:latin typeface="Myriad Pro"/>
                <a:ea typeface="Times New Roman" panose="02020603050405020304" pitchFamily="18" charset="0"/>
                <a:cs typeface="Times New Roman" panose="02020603050405020304" pitchFamily="18" charset="0"/>
              </a:rPr>
              <a:t>2. QUALITATIVE AND QUANTITATIVE COMPOSITION </a:t>
            </a:r>
            <a:r>
              <a:rPr lang="en-GB" sz="1000" dirty="0">
                <a:latin typeface="Myriad Pro"/>
                <a:ea typeface="Times New Roman" panose="02020603050405020304" pitchFamily="18" charset="0"/>
                <a:cs typeface="Times New Roman" panose="02020603050405020304" pitchFamily="18" charset="0"/>
              </a:rPr>
              <a:t>1 mL contains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sodium equivalent to 100 mg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Each vial of 2 mL contains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sodium equivalent to 200 mg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Each vial of 5 mL contains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sodium equivalent to 500 mg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Excipient(s) with known effect Contains up to 9.7 mg/mL sodium (see section 4.4). For the full list of excipients, see section 6.1. </a:t>
            </a:r>
            <a:r>
              <a:rPr lang="en-GB" sz="1000" b="1" dirty="0">
                <a:latin typeface="Myriad Pro"/>
                <a:ea typeface="Times New Roman" panose="02020603050405020304" pitchFamily="18" charset="0"/>
                <a:cs typeface="Times New Roman" panose="02020603050405020304" pitchFamily="18" charset="0"/>
              </a:rPr>
              <a:t>3.	PHARMACEUTICAL </a:t>
            </a:r>
            <a:r>
              <a:rPr lang="en-GB" sz="1000" b="1" cap="all" dirty="0">
                <a:latin typeface="Myriad Pro"/>
                <a:ea typeface="Times New Roman" panose="02020603050405020304" pitchFamily="18" charset="0"/>
                <a:cs typeface="Times New Roman" panose="02020603050405020304" pitchFamily="18" charset="0"/>
              </a:rPr>
              <a:t>form </a:t>
            </a:r>
            <a:r>
              <a:rPr lang="en-GB" sz="1000" dirty="0">
                <a:latin typeface="Myriad Pro"/>
                <a:ea typeface="Times New Roman" panose="02020603050405020304" pitchFamily="18" charset="0"/>
                <a:cs typeface="Times New Roman" panose="02020603050405020304" pitchFamily="18" charset="0"/>
              </a:rPr>
              <a:t>Solution for injection (injection). Clear and colourless to slightly yellow solution. The pH is between 7 and 8 and osmolality is between 300 and 500 </a:t>
            </a:r>
            <a:r>
              <a:rPr lang="en-GB" sz="1000" dirty="0" err="1">
                <a:latin typeface="Myriad Pro"/>
                <a:ea typeface="Times New Roman" panose="02020603050405020304" pitchFamily="18" charset="0"/>
                <a:cs typeface="Times New Roman" panose="02020603050405020304" pitchFamily="18" charset="0"/>
              </a:rPr>
              <a:t>mOsm</a:t>
            </a:r>
            <a:r>
              <a:rPr lang="en-GB" sz="1000" dirty="0">
                <a:latin typeface="Myriad Pro"/>
                <a:ea typeface="Times New Roman" panose="02020603050405020304" pitchFamily="18" charset="0"/>
                <a:cs typeface="Times New Roman" panose="02020603050405020304" pitchFamily="18" charset="0"/>
              </a:rPr>
              <a:t>/kg. </a:t>
            </a:r>
            <a:r>
              <a:rPr lang="en-GB" sz="1000" b="1" cap="all" dirty="0">
                <a:latin typeface="Myriad Pro"/>
                <a:ea typeface="Times New Roman" panose="02020603050405020304" pitchFamily="18" charset="0"/>
                <a:cs typeface="Times New Roman" panose="02020603050405020304" pitchFamily="18" charset="0"/>
              </a:rPr>
              <a:t>4. Clinical particulars </a:t>
            </a:r>
            <a:r>
              <a:rPr lang="en-GB" sz="1000" b="1" dirty="0">
                <a:latin typeface="Myriad Pro"/>
                <a:ea typeface="Times New Roman" panose="02020603050405020304" pitchFamily="18" charset="0"/>
                <a:cs typeface="Times New Roman" panose="02020603050405020304" pitchFamily="18" charset="0"/>
              </a:rPr>
              <a:t>4.1 Therapeutic indications </a:t>
            </a:r>
            <a:r>
              <a:rPr lang="en-GB" sz="1000" dirty="0">
                <a:latin typeface="Myriad Pro"/>
                <a:ea typeface="Times New Roman" panose="02020603050405020304" pitchFamily="18" charset="0"/>
                <a:cs typeface="Times New Roman" panose="02020603050405020304" pitchFamily="18" charset="0"/>
              </a:rPr>
              <a:t>Reversal of neuromuscular blockade induced by rocuronium or vecuronium in adults. </a:t>
            </a:r>
            <a:r>
              <a:rPr lang="en-GB" sz="1000" i="1" u="sng" dirty="0">
                <a:latin typeface="Myriad Pro"/>
                <a:ea typeface="Times New Roman" panose="02020603050405020304" pitchFamily="18" charset="0"/>
                <a:cs typeface="Times New Roman" panose="02020603050405020304" pitchFamily="18" charset="0"/>
              </a:rPr>
              <a:t>For the paediatric population</a:t>
            </a:r>
            <a:r>
              <a:rPr lang="en-GB" sz="1000" dirty="0">
                <a:latin typeface="Myriad Pro"/>
                <a:ea typeface="Times New Roman" panose="02020603050405020304" pitchFamily="18" charset="0"/>
                <a:cs typeface="Times New Roman" panose="02020603050405020304" pitchFamily="18" charset="0"/>
              </a:rPr>
              <a:t>: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only recommended for routine reversal of rocuronium induced blockade in children and adolescents aged 2 to 17 years. </a:t>
            </a:r>
            <a:r>
              <a:rPr lang="en-GB" sz="1000" b="1" dirty="0">
                <a:latin typeface="Myriad Pro"/>
                <a:ea typeface="Times New Roman" panose="02020603050405020304" pitchFamily="18" charset="0"/>
                <a:cs typeface="Times New Roman" panose="02020603050405020304" pitchFamily="18" charset="0"/>
              </a:rPr>
              <a:t>4.2 Posology and method of administration </a:t>
            </a:r>
            <a:r>
              <a:rPr lang="en-GB" sz="1000" b="1" u="sng" dirty="0">
                <a:latin typeface="Myriad Pro"/>
                <a:ea typeface="Times New Roman" panose="02020603050405020304" pitchFamily="18" charset="0"/>
                <a:cs typeface="Times New Roman" panose="02020603050405020304" pitchFamily="18" charset="0"/>
              </a:rPr>
              <a:t>Posology</a:t>
            </a:r>
            <a:r>
              <a:rPr lang="en-GB" sz="1000" dirty="0">
                <a:latin typeface="Myriad Pro"/>
                <a:ea typeface="Times New Roman" panose="02020603050405020304" pitchFamily="18" charset="0"/>
                <a:cs typeface="Times New Roman" panose="02020603050405020304" pitchFamily="18" charset="0"/>
              </a:rPr>
              <a:t>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should only be administered by, or under the supervision of an anaesthetist. The use of an appropriate neuromuscular monitoring technique is recommended to monitor the recovery of neuromuscular blockade (see section 4.4). The recommended dose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depends on the level of neuromuscular blockade to be reversed. The recommended dose does not depend on the anaesthetic regimen.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can be used to reverse different levels of rocuronium or vecuronium induced neuromuscular blockade: </a:t>
            </a:r>
            <a:r>
              <a:rPr lang="en-GB" sz="1000" b="1" i="1" dirty="0">
                <a:latin typeface="Myriad Pro"/>
                <a:ea typeface="Times New Roman" panose="02020603050405020304" pitchFamily="18" charset="0"/>
                <a:cs typeface="Times New Roman" panose="02020603050405020304" pitchFamily="18" charset="0"/>
              </a:rPr>
              <a:t>Adults</a:t>
            </a:r>
            <a:r>
              <a:rPr lang="en-GB" sz="1000" i="1" dirty="0">
                <a:latin typeface="Myriad Pro"/>
                <a:ea typeface="Times New Roman" panose="02020603050405020304" pitchFamily="18" charset="0"/>
                <a:cs typeface="Times New Roman" panose="02020603050405020304" pitchFamily="18" charset="0"/>
              </a:rPr>
              <a:t> </a:t>
            </a:r>
            <a:r>
              <a:rPr lang="en-GB" sz="1000" i="1" u="sng" dirty="0">
                <a:latin typeface="Myriad Pro"/>
                <a:ea typeface="Times New Roman" panose="02020603050405020304" pitchFamily="18" charset="0"/>
                <a:cs typeface="Times New Roman" panose="02020603050405020304" pitchFamily="18" charset="0"/>
              </a:rPr>
              <a:t>Routine reversal: </a:t>
            </a:r>
            <a:r>
              <a:rPr lang="en-GB" sz="1000" dirty="0">
                <a:latin typeface="Myriad Pro"/>
                <a:ea typeface="Times New Roman" panose="02020603050405020304" pitchFamily="18" charset="0"/>
                <a:cs typeface="Times New Roman" panose="02020603050405020304" pitchFamily="18" charset="0"/>
              </a:rPr>
              <a:t>A dose of 4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recommended if recovery has reached at least 1‑2 post-tetanic counts (PTC) following rocuronium or vecuronium induced blockade. Median time to recovery of the T</a:t>
            </a:r>
            <a:r>
              <a:rPr lang="en-GB" sz="1000" baseline="-25000" dirty="0">
                <a:latin typeface="Myriad Pro"/>
                <a:ea typeface="Times New Roman" panose="02020603050405020304" pitchFamily="18" charset="0"/>
                <a:cs typeface="Times New Roman" panose="02020603050405020304" pitchFamily="18" charset="0"/>
              </a:rPr>
              <a:t>4</a:t>
            </a:r>
            <a:r>
              <a:rPr lang="en-GB" sz="1000" dirty="0">
                <a:latin typeface="Myriad Pro"/>
                <a:ea typeface="Times New Roman" panose="02020603050405020304" pitchFamily="18" charset="0"/>
                <a:cs typeface="Times New Roman" panose="02020603050405020304" pitchFamily="18" charset="0"/>
              </a:rPr>
              <a:t>/T</a:t>
            </a:r>
            <a:r>
              <a:rPr lang="en-GB" sz="1000" baseline="-25000" dirty="0">
                <a:latin typeface="Myriad Pro"/>
                <a:ea typeface="Times New Roman" panose="02020603050405020304" pitchFamily="18" charset="0"/>
                <a:cs typeface="Times New Roman" panose="02020603050405020304" pitchFamily="18" charset="0"/>
              </a:rPr>
              <a:t>1</a:t>
            </a:r>
            <a:r>
              <a:rPr lang="en-GB" sz="1000" dirty="0">
                <a:latin typeface="Myriad Pro"/>
                <a:ea typeface="Times New Roman" panose="02020603050405020304" pitchFamily="18" charset="0"/>
                <a:cs typeface="Times New Roman" panose="02020603050405020304" pitchFamily="18" charset="0"/>
              </a:rPr>
              <a:t> ratio to 0.9 is around 3 minutes (see section 5.1). A dose of 2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recommended, if spontaneous recovery has occurred up to at least the reappearance of T</a:t>
            </a:r>
            <a:r>
              <a:rPr lang="en-GB" sz="1000" baseline="-25000" dirty="0">
                <a:latin typeface="Myriad Pro"/>
                <a:ea typeface="Times New Roman" panose="02020603050405020304" pitchFamily="18" charset="0"/>
                <a:cs typeface="Times New Roman" panose="02020603050405020304" pitchFamily="18" charset="0"/>
              </a:rPr>
              <a:t>2</a:t>
            </a:r>
            <a:r>
              <a:rPr lang="en-GB" sz="1000" dirty="0">
                <a:latin typeface="Myriad Pro"/>
                <a:ea typeface="Times New Roman" panose="02020603050405020304" pitchFamily="18" charset="0"/>
                <a:cs typeface="Times New Roman" panose="02020603050405020304" pitchFamily="18" charset="0"/>
              </a:rPr>
              <a:t> following rocuronium or vecuronium induced blockade. Median time to recovery of the T</a:t>
            </a:r>
            <a:r>
              <a:rPr lang="en-GB" sz="1000" baseline="-25000" dirty="0">
                <a:latin typeface="Myriad Pro"/>
                <a:ea typeface="Times New Roman" panose="02020603050405020304" pitchFamily="18" charset="0"/>
                <a:cs typeface="Times New Roman" panose="02020603050405020304" pitchFamily="18" charset="0"/>
              </a:rPr>
              <a:t>4</a:t>
            </a:r>
            <a:r>
              <a:rPr lang="en-GB" sz="1000" dirty="0">
                <a:latin typeface="Myriad Pro"/>
                <a:ea typeface="Times New Roman" panose="02020603050405020304" pitchFamily="18" charset="0"/>
                <a:cs typeface="Times New Roman" panose="02020603050405020304" pitchFamily="18" charset="0"/>
              </a:rPr>
              <a:t>/T</a:t>
            </a:r>
            <a:r>
              <a:rPr lang="en-GB" sz="1000" baseline="-25000" dirty="0">
                <a:latin typeface="Myriad Pro"/>
                <a:ea typeface="Times New Roman" panose="02020603050405020304" pitchFamily="18" charset="0"/>
                <a:cs typeface="Times New Roman" panose="02020603050405020304" pitchFamily="18" charset="0"/>
              </a:rPr>
              <a:t>1</a:t>
            </a:r>
            <a:r>
              <a:rPr lang="en-GB" sz="1000" dirty="0">
                <a:latin typeface="Myriad Pro"/>
                <a:ea typeface="Times New Roman" panose="02020603050405020304" pitchFamily="18" charset="0"/>
                <a:cs typeface="Times New Roman" panose="02020603050405020304" pitchFamily="18" charset="0"/>
              </a:rPr>
              <a:t> ratio to 0.9 is around 2 minutes (see section 5.1). Using the recommended doses for routine reversal will result in a slightly faster median time to recovery of the T</a:t>
            </a:r>
            <a:r>
              <a:rPr lang="en-GB" sz="1000" baseline="-25000" dirty="0">
                <a:latin typeface="Myriad Pro"/>
                <a:ea typeface="Times New Roman" panose="02020603050405020304" pitchFamily="18" charset="0"/>
                <a:cs typeface="Times New Roman" panose="02020603050405020304" pitchFamily="18" charset="0"/>
              </a:rPr>
              <a:t>4</a:t>
            </a:r>
            <a:r>
              <a:rPr lang="en-GB" sz="1000" dirty="0">
                <a:latin typeface="Myriad Pro"/>
                <a:ea typeface="Times New Roman" panose="02020603050405020304" pitchFamily="18" charset="0"/>
                <a:cs typeface="Times New Roman" panose="02020603050405020304" pitchFamily="18" charset="0"/>
              </a:rPr>
              <a:t>/T</a:t>
            </a:r>
            <a:r>
              <a:rPr lang="en-GB" sz="1000" baseline="-25000" dirty="0">
                <a:latin typeface="Myriad Pro"/>
                <a:ea typeface="Times New Roman" panose="02020603050405020304" pitchFamily="18" charset="0"/>
                <a:cs typeface="Times New Roman" panose="02020603050405020304" pitchFamily="18" charset="0"/>
              </a:rPr>
              <a:t>1</a:t>
            </a:r>
            <a:r>
              <a:rPr lang="en-GB" sz="1000" dirty="0">
                <a:latin typeface="Myriad Pro"/>
                <a:ea typeface="Times New Roman" panose="02020603050405020304" pitchFamily="18" charset="0"/>
                <a:cs typeface="Times New Roman" panose="02020603050405020304" pitchFamily="18" charset="0"/>
              </a:rPr>
              <a:t> ratio to 0.9 of rocuronium when compared to vecuronium induced neuromuscular blockade (see section 5.1). </a:t>
            </a:r>
            <a:r>
              <a:rPr lang="en-GB" sz="1000" i="1" u="sng" dirty="0">
                <a:latin typeface="Myriad Pro"/>
                <a:ea typeface="Times New Roman" panose="02020603050405020304" pitchFamily="18" charset="0"/>
                <a:cs typeface="Times New Roman" panose="02020603050405020304" pitchFamily="18" charset="0"/>
              </a:rPr>
              <a:t>Immediate reversal of rocuronium-induced blockade:</a:t>
            </a:r>
            <a:r>
              <a:rPr lang="en-GB" sz="1000" dirty="0">
                <a:latin typeface="Myriad Pro"/>
                <a:ea typeface="Times New Roman" panose="02020603050405020304" pitchFamily="18" charset="0"/>
                <a:cs typeface="Times New Roman" panose="02020603050405020304" pitchFamily="18" charset="0"/>
              </a:rPr>
              <a:t> If there is a clinical need for immediate reversal following administration of rocuronium a dose of 16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recommended. When 16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administered 3 minutes after a bolus dose of 1.2 mg/kg rocuronium bromide, a median time to recovery of the T</a:t>
            </a:r>
            <a:r>
              <a:rPr lang="en-GB" sz="1000" baseline="-25000" dirty="0">
                <a:latin typeface="Myriad Pro"/>
                <a:ea typeface="Times New Roman" panose="02020603050405020304" pitchFamily="18" charset="0"/>
                <a:cs typeface="Times New Roman" panose="02020603050405020304" pitchFamily="18" charset="0"/>
              </a:rPr>
              <a:t>4</a:t>
            </a:r>
            <a:r>
              <a:rPr lang="en-GB" sz="1000" dirty="0">
                <a:latin typeface="Myriad Pro"/>
                <a:ea typeface="Times New Roman" panose="02020603050405020304" pitchFamily="18" charset="0"/>
                <a:cs typeface="Times New Roman" panose="02020603050405020304" pitchFamily="18" charset="0"/>
              </a:rPr>
              <a:t>/T</a:t>
            </a:r>
            <a:r>
              <a:rPr lang="en-GB" sz="1000" baseline="-25000" dirty="0">
                <a:latin typeface="Myriad Pro"/>
                <a:ea typeface="Times New Roman" panose="02020603050405020304" pitchFamily="18" charset="0"/>
                <a:cs typeface="Times New Roman" panose="02020603050405020304" pitchFamily="18" charset="0"/>
              </a:rPr>
              <a:t>1</a:t>
            </a:r>
            <a:r>
              <a:rPr lang="en-GB" sz="1000" dirty="0">
                <a:latin typeface="Myriad Pro"/>
                <a:ea typeface="Times New Roman" panose="02020603050405020304" pitchFamily="18" charset="0"/>
                <a:cs typeface="Times New Roman" panose="02020603050405020304" pitchFamily="18" charset="0"/>
              </a:rPr>
              <a:t> ratio to 0.9 of approximately 1.5 minutes can be expected (see section 5.1). There is no data to recommend the use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for immediate reversal following vecuronium induced blockade. </a:t>
            </a:r>
            <a:r>
              <a:rPr lang="en-GB" sz="1000" i="1" u="sng" dirty="0">
                <a:latin typeface="Myriad Pro"/>
                <a:ea typeface="Times New Roman" panose="02020603050405020304" pitchFamily="18" charset="0"/>
                <a:cs typeface="Times New Roman" panose="02020603050405020304" pitchFamily="18" charset="0"/>
              </a:rPr>
              <a:t>Re‑administration of </a:t>
            </a:r>
            <a:r>
              <a:rPr lang="en-GB" sz="1000" i="1" u="sng" dirty="0" err="1">
                <a:latin typeface="Myriad Pro"/>
                <a:ea typeface="Times New Roman" panose="02020603050405020304" pitchFamily="18" charset="0"/>
                <a:cs typeface="Times New Roman" panose="02020603050405020304" pitchFamily="18" charset="0"/>
              </a:rPr>
              <a:t>sugammadex</a:t>
            </a:r>
            <a:r>
              <a:rPr lang="en-GB" sz="1000" i="1" u="sng" dirty="0">
                <a:latin typeface="Myriad Pro"/>
                <a:ea typeface="Times New Roman" panose="02020603050405020304" pitchFamily="18" charset="0"/>
                <a:cs typeface="Times New Roman" panose="02020603050405020304" pitchFamily="18" charset="0"/>
              </a:rPr>
              <a:t>:</a:t>
            </a:r>
            <a:r>
              <a:rPr lang="en-GB" sz="1000" dirty="0">
                <a:latin typeface="Myriad Pro"/>
                <a:ea typeface="Times New Roman" panose="02020603050405020304" pitchFamily="18" charset="0"/>
                <a:cs typeface="Times New Roman" panose="02020603050405020304" pitchFamily="18" charset="0"/>
              </a:rPr>
              <a:t> In the exceptional situation of recurrence of neuromuscular blockade post-operatively (see section 4.4) after an initial dose of 2 mg/kg or 4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a repeat dose of 4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recommended. </a:t>
            </a:r>
            <a:r>
              <a:rPr lang="en-GB" sz="1000" dirty="0">
                <a:latin typeface="Myriad Pro"/>
                <a:ea typeface="MS Mincho" panose="02020609040205080304" pitchFamily="49" charset="-128"/>
                <a:cs typeface="Times New Roman" panose="02020603050405020304" pitchFamily="18" charset="0"/>
              </a:rPr>
              <a:t>Following a second dose of </a:t>
            </a:r>
            <a:r>
              <a:rPr lang="en-GB" sz="1000" dirty="0" err="1">
                <a:latin typeface="Myriad Pro"/>
                <a:ea typeface="MS Mincho" panose="02020609040205080304" pitchFamily="49" charset="-128"/>
                <a:cs typeface="Times New Roman" panose="02020603050405020304" pitchFamily="18" charset="0"/>
              </a:rPr>
              <a:t>sugammadex</a:t>
            </a:r>
            <a:r>
              <a:rPr lang="en-GB" sz="1000" dirty="0">
                <a:latin typeface="Myriad Pro"/>
                <a:ea typeface="MS Mincho" panose="02020609040205080304" pitchFamily="49" charset="-128"/>
                <a:cs typeface="Times New Roman" panose="02020603050405020304" pitchFamily="18" charset="0"/>
              </a:rPr>
              <a:t>, the patient should be closely monitored to ascertain sustained return of neuromuscular function. </a:t>
            </a:r>
            <a:r>
              <a:rPr lang="en-GB" sz="1000" i="1" u="sng" dirty="0">
                <a:latin typeface="Myriad Pro"/>
                <a:ea typeface="Times New Roman" panose="02020603050405020304" pitchFamily="18" charset="0"/>
                <a:cs typeface="Times New Roman" panose="02020603050405020304" pitchFamily="18" charset="0"/>
              </a:rPr>
              <a:t>Re-administration of rocuronium or vecuronium after </a:t>
            </a:r>
            <a:r>
              <a:rPr lang="en-GB" sz="1000" i="1" u="sng" dirty="0" err="1">
                <a:latin typeface="Myriad Pro"/>
                <a:ea typeface="Times New Roman" panose="02020603050405020304" pitchFamily="18" charset="0"/>
                <a:cs typeface="Times New Roman" panose="02020603050405020304" pitchFamily="18" charset="0"/>
              </a:rPr>
              <a:t>sugammadex</a:t>
            </a:r>
            <a:r>
              <a:rPr lang="en-GB" sz="1000" i="1" u="sng" dirty="0">
                <a:latin typeface="Myriad Pro"/>
                <a:ea typeface="Times New Roman" panose="02020603050405020304" pitchFamily="18" charset="0"/>
                <a:cs typeface="Times New Roman" panose="02020603050405020304" pitchFamily="18" charset="0"/>
              </a:rPr>
              <a:t>:</a:t>
            </a:r>
            <a:r>
              <a:rPr lang="en-GB" sz="1000" u="sng" dirty="0">
                <a:latin typeface="Myriad Pro"/>
                <a:ea typeface="Times New Roman" panose="02020603050405020304" pitchFamily="18" charset="0"/>
                <a:cs typeface="Times New Roman" panose="02020603050405020304" pitchFamily="18" charset="0"/>
              </a:rPr>
              <a:t> </a:t>
            </a:r>
            <a:r>
              <a:rPr lang="en-GB" sz="1000" dirty="0">
                <a:latin typeface="Myriad Pro"/>
                <a:ea typeface="Times New Roman" panose="02020603050405020304" pitchFamily="18" charset="0"/>
                <a:cs typeface="Times New Roman" panose="02020603050405020304" pitchFamily="18" charset="0"/>
              </a:rPr>
              <a:t> For waiting times for re-administration of rocuronium or vecuronium after reversal with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see section 4.4. </a:t>
            </a:r>
            <a:r>
              <a:rPr lang="en-GB" sz="1000" b="1" dirty="0">
                <a:latin typeface="Myriad Pro"/>
                <a:ea typeface="Times New Roman" panose="02020603050405020304" pitchFamily="18" charset="0"/>
                <a:cs typeface="Times New Roman" panose="02020603050405020304" pitchFamily="18" charset="0"/>
              </a:rPr>
              <a:t>Additional information on special population </a:t>
            </a:r>
            <a:r>
              <a:rPr lang="en-GB" sz="1000" b="1" i="1" dirty="0">
                <a:latin typeface="Myriad Pro"/>
                <a:ea typeface="Times New Roman" panose="02020603050405020304" pitchFamily="18" charset="0"/>
                <a:cs typeface="Times New Roman" panose="02020603050405020304" pitchFamily="18" charset="0"/>
              </a:rPr>
              <a:t>Renal impairment: </a:t>
            </a:r>
            <a:r>
              <a:rPr lang="en-GB" sz="1000" dirty="0">
                <a:latin typeface="Myriad Pro"/>
                <a:ea typeface="Times New Roman" panose="02020603050405020304" pitchFamily="18" charset="0"/>
                <a:cs typeface="Times New Roman" panose="02020603050405020304" pitchFamily="18" charset="0"/>
              </a:rPr>
              <a:t>The use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in patients with severe renal impairment (including patients requiring dialysis (</a:t>
            </a:r>
            <a:r>
              <a:rPr lang="en-GB" sz="1000" dirty="0" err="1">
                <a:latin typeface="Myriad Pro"/>
                <a:ea typeface="Times New Roman" panose="02020603050405020304" pitchFamily="18" charset="0"/>
                <a:cs typeface="Times New Roman" panose="02020603050405020304" pitchFamily="18" charset="0"/>
              </a:rPr>
              <a:t>CrCl</a:t>
            </a:r>
            <a:r>
              <a:rPr lang="en-GB" sz="1000" dirty="0">
                <a:latin typeface="Myriad Pro"/>
                <a:ea typeface="Times New Roman" panose="02020603050405020304" pitchFamily="18" charset="0"/>
                <a:cs typeface="Times New Roman" panose="02020603050405020304" pitchFamily="18" charset="0"/>
              </a:rPr>
              <a:t> &lt; 30 mL/min)) is not recommended (see section 4.4). Studies in patients with severe renal impairment do not provide sufficient safety information to support the use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in these patients (see also section 5.1). For mild and moderate renal impairment (creatinine clearance ≥ 30 and &lt; 80 mL/min): the dose recommendations are the same as for adults without renal impairment. </a:t>
            </a:r>
            <a:r>
              <a:rPr lang="en-GB" sz="1000" b="1" i="1" dirty="0">
                <a:latin typeface="Myriad Pro"/>
                <a:ea typeface="Times New Roman" panose="02020603050405020304" pitchFamily="18" charset="0"/>
                <a:cs typeface="Times New Roman" panose="02020603050405020304" pitchFamily="18" charset="0"/>
              </a:rPr>
              <a:t>Elderly patients:</a:t>
            </a:r>
            <a:r>
              <a:rPr lang="en-GB" sz="1000" dirty="0">
                <a:latin typeface="Myriad Pro"/>
                <a:ea typeface="Times New Roman" panose="02020603050405020304" pitchFamily="18" charset="0"/>
                <a:cs typeface="Times New Roman" panose="02020603050405020304" pitchFamily="18" charset="0"/>
              </a:rPr>
              <a:t> After administration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at reappearance of T</a:t>
            </a:r>
            <a:r>
              <a:rPr lang="en-GB" sz="1000" baseline="-25000" dirty="0">
                <a:latin typeface="Myriad Pro"/>
                <a:ea typeface="Times New Roman" panose="02020603050405020304" pitchFamily="18" charset="0"/>
                <a:cs typeface="Times New Roman" panose="02020603050405020304" pitchFamily="18" charset="0"/>
              </a:rPr>
              <a:t>2</a:t>
            </a:r>
            <a:r>
              <a:rPr lang="en-GB" sz="1000" dirty="0">
                <a:latin typeface="Myriad Pro"/>
                <a:ea typeface="Times New Roman" panose="02020603050405020304" pitchFamily="18" charset="0"/>
                <a:cs typeface="Times New Roman" panose="02020603050405020304" pitchFamily="18" charset="0"/>
              </a:rPr>
              <a:t> following a rocuronium induced blockade, the median time to recovery of the T</a:t>
            </a:r>
            <a:r>
              <a:rPr lang="en-GB" sz="1000" baseline="-25000" dirty="0">
                <a:latin typeface="Myriad Pro"/>
                <a:ea typeface="Times New Roman" panose="02020603050405020304" pitchFamily="18" charset="0"/>
                <a:cs typeface="Times New Roman" panose="02020603050405020304" pitchFamily="18" charset="0"/>
              </a:rPr>
              <a:t>4</a:t>
            </a:r>
            <a:r>
              <a:rPr lang="en-GB" sz="1000" dirty="0">
                <a:latin typeface="Myriad Pro"/>
                <a:ea typeface="Times New Roman" panose="02020603050405020304" pitchFamily="18" charset="0"/>
                <a:cs typeface="Times New Roman" panose="02020603050405020304" pitchFamily="18" charset="0"/>
              </a:rPr>
              <a:t>/T</a:t>
            </a:r>
            <a:r>
              <a:rPr lang="en-GB" sz="1000" baseline="-25000" dirty="0">
                <a:latin typeface="Myriad Pro"/>
                <a:ea typeface="Times New Roman" panose="02020603050405020304" pitchFamily="18" charset="0"/>
                <a:cs typeface="Times New Roman" panose="02020603050405020304" pitchFamily="18" charset="0"/>
              </a:rPr>
              <a:t>1</a:t>
            </a:r>
            <a:r>
              <a:rPr lang="en-GB" sz="1000" dirty="0">
                <a:latin typeface="Myriad Pro"/>
                <a:ea typeface="Times New Roman" panose="02020603050405020304" pitchFamily="18" charset="0"/>
                <a:cs typeface="Times New Roman" panose="02020603050405020304" pitchFamily="18" charset="0"/>
              </a:rPr>
              <a:t> ratio to 0.9 in adults (18‑64 years) was 2.2 minutes, in elderly adults (65‑74 years) it was 2.6 minutes and in very elderly adults (75 years or more) it was 3.6 minutes. Even though the recovery times in elderly tend to be slower, the same dose recommendation as for adults should be followed (see section 4.4). </a:t>
            </a:r>
            <a:r>
              <a:rPr lang="en-GB" sz="1000" b="1" i="1" dirty="0">
                <a:latin typeface="Myriad Pro"/>
                <a:ea typeface="Times New Roman" panose="02020603050405020304" pitchFamily="18" charset="0"/>
                <a:cs typeface="Times New Roman" panose="02020603050405020304" pitchFamily="18" charset="0"/>
              </a:rPr>
              <a:t>Obese patients: </a:t>
            </a:r>
            <a:r>
              <a:rPr lang="en-GB" sz="1000" dirty="0">
                <a:latin typeface="Myriad Pro"/>
                <a:ea typeface="Times New Roman" panose="02020603050405020304" pitchFamily="18" charset="0"/>
                <a:cs typeface="Times New Roman" panose="02020603050405020304" pitchFamily="18" charset="0"/>
              </a:rPr>
              <a:t>In obese patients, including morbidly obese patients (body mass index ≥ 40 kg/m</a:t>
            </a:r>
            <a:r>
              <a:rPr lang="en-GB" sz="1000" baseline="30000" dirty="0">
                <a:latin typeface="Myriad Pro"/>
                <a:ea typeface="Times New Roman" panose="02020603050405020304" pitchFamily="18" charset="0"/>
                <a:cs typeface="Times New Roman" panose="02020603050405020304" pitchFamily="18" charset="0"/>
              </a:rPr>
              <a:t>2</a:t>
            </a:r>
            <a:r>
              <a:rPr lang="en-GB" sz="1000" dirty="0">
                <a:latin typeface="Myriad Pro"/>
                <a:ea typeface="Times New Roman" panose="02020603050405020304" pitchFamily="18" charset="0"/>
                <a:cs typeface="Times New Roman" panose="02020603050405020304" pitchFamily="18" charset="0"/>
              </a:rPr>
              <a:t>), the dose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should be based on actual body weight. The same dose recommendations as for adults should be followed. </a:t>
            </a:r>
            <a:r>
              <a:rPr lang="en-GB" sz="1000" b="1" i="1" dirty="0">
                <a:latin typeface="Myriad Pro"/>
                <a:ea typeface="Times New Roman" panose="02020603050405020304" pitchFamily="18" charset="0"/>
                <a:cs typeface="Times New Roman" panose="02020603050405020304" pitchFamily="18" charset="0"/>
              </a:rPr>
              <a:t>Hepatic impairment: </a:t>
            </a:r>
            <a:r>
              <a:rPr lang="en-GB" sz="1000" dirty="0">
                <a:latin typeface="Myriad Pro"/>
                <a:ea typeface="Times New Roman" panose="02020603050405020304" pitchFamily="18" charset="0"/>
                <a:cs typeface="Times New Roman" panose="02020603050405020304" pitchFamily="18" charset="0"/>
              </a:rPr>
              <a:t>Studies in patients with hepatic impairment have not been conducted. Caution should be exercised when considering the use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in patients with severe hepatic impairment or when hepatic impairment is accompanied by coagulopathy (see section 4.4). For mild to moderate hepatic impairment: as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mainly excreted renally no dose adjustments are required. </a:t>
            </a:r>
            <a:r>
              <a:rPr lang="en-GB" sz="1000" b="1" i="1" dirty="0">
                <a:latin typeface="Myriad Pro"/>
                <a:ea typeface="Times New Roman" panose="02020603050405020304" pitchFamily="18" charset="0"/>
                <a:cs typeface="Times New Roman" panose="02020603050405020304" pitchFamily="18" charset="0"/>
              </a:rPr>
              <a:t>Paediatric population </a:t>
            </a:r>
            <a:r>
              <a:rPr lang="en-GB" sz="1000" dirty="0">
                <a:latin typeface="Myriad Pro"/>
                <a:ea typeface="Times New Roman" panose="02020603050405020304" pitchFamily="18" charset="0"/>
                <a:cs typeface="Times New Roman" panose="02020603050405020304" pitchFamily="18" charset="0"/>
              </a:rPr>
              <a:t>The data for the paediatric population are limited (one study only for reversal of rocuronium induced blockade at reappearance of T</a:t>
            </a:r>
            <a:r>
              <a:rPr lang="en-GB" sz="1000" baseline="-25000" dirty="0">
                <a:latin typeface="Myriad Pro"/>
                <a:ea typeface="Times New Roman" panose="02020603050405020304" pitchFamily="18" charset="0"/>
                <a:cs typeface="Times New Roman" panose="02020603050405020304" pitchFamily="18" charset="0"/>
              </a:rPr>
              <a:t>2</a:t>
            </a:r>
            <a:r>
              <a:rPr lang="en-GB" sz="1000" dirty="0">
                <a:latin typeface="Myriad Pro"/>
                <a:ea typeface="Times New Roman" panose="02020603050405020304" pitchFamily="18" charset="0"/>
                <a:cs typeface="Times New Roman" panose="02020603050405020304" pitchFamily="18" charset="0"/>
              </a:rPr>
              <a:t>). </a:t>
            </a:r>
            <a:r>
              <a:rPr lang="en-GB" sz="1000" i="1" u="sng" dirty="0">
                <a:latin typeface="Myriad Pro"/>
                <a:ea typeface="Times New Roman" panose="02020603050405020304" pitchFamily="18" charset="0"/>
                <a:cs typeface="Times New Roman" panose="02020603050405020304" pitchFamily="18" charset="0"/>
              </a:rPr>
              <a:t>Children and adolescents:</a:t>
            </a:r>
            <a:r>
              <a:rPr lang="en-GB" sz="1000" dirty="0">
                <a:latin typeface="Myriad Pro"/>
                <a:ea typeface="Times New Roman" panose="02020603050405020304" pitchFamily="18" charset="0"/>
                <a:cs typeface="Times New Roman" panose="02020603050405020304" pitchFamily="18" charset="0"/>
              </a:rPr>
              <a:t> For </a:t>
            </a:r>
            <a:r>
              <a:rPr lang="en-GB" sz="1000" u="sng" dirty="0">
                <a:latin typeface="Myriad Pro"/>
                <a:ea typeface="Times New Roman" panose="02020603050405020304" pitchFamily="18" charset="0"/>
                <a:cs typeface="Times New Roman" panose="02020603050405020304" pitchFamily="18" charset="0"/>
              </a:rPr>
              <a:t>routine reversal</a:t>
            </a:r>
            <a:r>
              <a:rPr lang="en-GB" sz="1000" dirty="0">
                <a:latin typeface="Myriad Pro"/>
                <a:ea typeface="Times New Roman" panose="02020603050405020304" pitchFamily="18" charset="0"/>
                <a:cs typeface="Times New Roman" panose="02020603050405020304" pitchFamily="18" charset="0"/>
              </a:rPr>
              <a:t> of rocuronium induced blockade at reappearance of T</a:t>
            </a:r>
            <a:r>
              <a:rPr lang="en-GB" sz="1000" baseline="-25000" dirty="0">
                <a:latin typeface="Myriad Pro"/>
                <a:ea typeface="Times New Roman" panose="02020603050405020304" pitchFamily="18" charset="0"/>
                <a:cs typeface="Times New Roman" panose="02020603050405020304" pitchFamily="18" charset="0"/>
              </a:rPr>
              <a:t>2</a:t>
            </a:r>
            <a:r>
              <a:rPr lang="en-GB" sz="1000" dirty="0">
                <a:latin typeface="Myriad Pro"/>
                <a:ea typeface="Times New Roman" panose="02020603050405020304" pitchFamily="18" charset="0"/>
                <a:cs typeface="Times New Roman" panose="02020603050405020304" pitchFamily="18" charset="0"/>
              </a:rPr>
              <a:t> in children and adolescents (2‑17 years) 2 mg/kg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is recommended. </a:t>
            </a:r>
            <a:r>
              <a:rPr lang="en-GB" sz="1000" dirty="0" err="1">
                <a:latin typeface="Myriad Pro"/>
                <a:ea typeface="Times New Roman" panose="02020603050405020304" pitchFamily="18" charset="0"/>
                <a:cs typeface="Times New Roman" panose="02020603050405020304" pitchFamily="18" charset="0"/>
              </a:rPr>
              <a:t>Bridion</a:t>
            </a:r>
            <a:r>
              <a:rPr lang="en-GB" sz="1000" dirty="0">
                <a:latin typeface="Myriad Pro"/>
                <a:ea typeface="Times New Roman" panose="02020603050405020304" pitchFamily="18" charset="0"/>
                <a:cs typeface="Times New Roman" panose="02020603050405020304" pitchFamily="18" charset="0"/>
              </a:rPr>
              <a:t> 100 mg/mL may be diluted to 10 mg/mL to increase the accuracy of dosing in the paediatric population (see section 6.6). Other routine reversal situations have not been investigated and are therefore not recommended until further data become available. </a:t>
            </a:r>
            <a:r>
              <a:rPr lang="en-GB" sz="1000" u="sng" dirty="0">
                <a:latin typeface="Myriad Pro"/>
                <a:ea typeface="Times New Roman" panose="02020603050405020304" pitchFamily="18" charset="0"/>
                <a:cs typeface="Times New Roman" panose="02020603050405020304" pitchFamily="18" charset="0"/>
              </a:rPr>
              <a:t>Immediate reversal</a:t>
            </a:r>
            <a:r>
              <a:rPr lang="en-GB" sz="1000" dirty="0">
                <a:latin typeface="Myriad Pro"/>
                <a:ea typeface="Times New Roman" panose="02020603050405020304" pitchFamily="18" charset="0"/>
                <a:cs typeface="Times New Roman" panose="02020603050405020304" pitchFamily="18" charset="0"/>
              </a:rPr>
              <a:t> in children and adolescents has not been investigated and is therefore not recommended until further data become available. </a:t>
            </a:r>
            <a:r>
              <a:rPr lang="en-GB" sz="1000" i="1" u="sng" dirty="0">
                <a:latin typeface="Myriad Pro"/>
                <a:ea typeface="Times New Roman" panose="02020603050405020304" pitchFamily="18" charset="0"/>
                <a:cs typeface="Times New Roman" panose="02020603050405020304" pitchFamily="18" charset="0"/>
              </a:rPr>
              <a:t>Term </a:t>
            </a:r>
            <a:r>
              <a:rPr lang="en-GB" sz="1000" i="1" u="sng" dirty="0" err="1">
                <a:latin typeface="Myriad Pro"/>
                <a:ea typeface="Times New Roman" panose="02020603050405020304" pitchFamily="18" charset="0"/>
                <a:cs typeface="Times New Roman" panose="02020603050405020304" pitchFamily="18" charset="0"/>
              </a:rPr>
              <a:t>newborn</a:t>
            </a:r>
            <a:r>
              <a:rPr lang="en-GB" sz="1000" i="1" u="sng" dirty="0">
                <a:latin typeface="Myriad Pro"/>
                <a:ea typeface="Times New Roman" panose="02020603050405020304" pitchFamily="18" charset="0"/>
                <a:cs typeface="Times New Roman" panose="02020603050405020304" pitchFamily="18" charset="0"/>
              </a:rPr>
              <a:t> infants and infants:</a:t>
            </a:r>
            <a:r>
              <a:rPr lang="en-GB" sz="1000" dirty="0">
                <a:latin typeface="Myriad Pro"/>
                <a:ea typeface="Times New Roman" panose="02020603050405020304" pitchFamily="18" charset="0"/>
                <a:cs typeface="Times New Roman" panose="02020603050405020304" pitchFamily="18" charset="0"/>
              </a:rPr>
              <a:t> There is only limited experience with the use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in infants (30 days to 2 years), and term </a:t>
            </a:r>
            <a:r>
              <a:rPr lang="en-GB" sz="1000" dirty="0" err="1">
                <a:latin typeface="Myriad Pro"/>
                <a:ea typeface="Times New Roman" panose="02020603050405020304" pitchFamily="18" charset="0"/>
                <a:cs typeface="Times New Roman" panose="02020603050405020304" pitchFamily="18" charset="0"/>
              </a:rPr>
              <a:t>newborn</a:t>
            </a:r>
            <a:r>
              <a:rPr lang="en-GB" sz="1000" dirty="0">
                <a:latin typeface="Myriad Pro"/>
                <a:ea typeface="Times New Roman" panose="02020603050405020304" pitchFamily="18" charset="0"/>
                <a:cs typeface="Times New Roman" panose="02020603050405020304" pitchFamily="18" charset="0"/>
              </a:rPr>
              <a:t> infants (less than 30 days) have not been studied. The use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in term </a:t>
            </a:r>
            <a:r>
              <a:rPr lang="en-GB" sz="1000" dirty="0" err="1">
                <a:latin typeface="Myriad Pro"/>
                <a:ea typeface="Times New Roman" panose="02020603050405020304" pitchFamily="18" charset="0"/>
                <a:cs typeface="Times New Roman" panose="02020603050405020304" pitchFamily="18" charset="0"/>
              </a:rPr>
              <a:t>newborn</a:t>
            </a:r>
            <a:r>
              <a:rPr lang="en-GB" sz="1000" dirty="0">
                <a:latin typeface="Myriad Pro"/>
                <a:ea typeface="Times New Roman" panose="02020603050405020304" pitchFamily="18" charset="0"/>
                <a:cs typeface="Times New Roman" panose="02020603050405020304" pitchFamily="18" charset="0"/>
              </a:rPr>
              <a:t> infants and infants is therefore not recommended until further data become available. </a:t>
            </a:r>
            <a:r>
              <a:rPr lang="en-GB" sz="1000" b="1" u="sng" dirty="0">
                <a:latin typeface="Myriad Pro"/>
                <a:ea typeface="Times New Roman" panose="02020603050405020304" pitchFamily="18" charset="0"/>
                <a:cs typeface="Times New Roman" panose="02020603050405020304" pitchFamily="18" charset="0"/>
              </a:rPr>
              <a:t>Method of administration</a:t>
            </a:r>
            <a:r>
              <a:rPr lang="en-GB" sz="1000" dirty="0">
                <a:latin typeface="Myriad Pro"/>
                <a:ea typeface="Times New Roman" panose="02020603050405020304" pitchFamily="18" charset="0"/>
                <a:cs typeface="Times New Roman" panose="02020603050405020304" pitchFamily="18" charset="0"/>
              </a:rPr>
              <a:t>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should be administered intravenously as a single bolus injection. The bolus injection should be given rapidly, within 10 seconds, into an existing intravenous line (see section 6.6).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has only been administered as a single bolus injection in clinical trials. </a:t>
            </a:r>
            <a:r>
              <a:rPr lang="en-GB" sz="1000" b="1" dirty="0">
                <a:latin typeface="Myriad Pro"/>
                <a:ea typeface="Times New Roman" panose="02020603050405020304" pitchFamily="18" charset="0"/>
                <a:cs typeface="Times New Roman" panose="02020603050405020304" pitchFamily="18" charset="0"/>
              </a:rPr>
              <a:t>4.3 Contraindications </a:t>
            </a:r>
            <a:r>
              <a:rPr lang="en-GB" sz="1000" dirty="0">
                <a:latin typeface="Myriad Pro"/>
                <a:ea typeface="Times New Roman" panose="02020603050405020304" pitchFamily="18" charset="0"/>
                <a:cs typeface="Times New Roman" panose="02020603050405020304" pitchFamily="18" charset="0"/>
              </a:rPr>
              <a:t>Hypersensitivity to the active substance or to any of the excipients listed in section 6.1. </a:t>
            </a:r>
            <a:r>
              <a:rPr lang="en-GB" sz="1000" b="1" dirty="0">
                <a:latin typeface="Myriad Pro"/>
                <a:ea typeface="Times New Roman" panose="02020603050405020304" pitchFamily="18" charset="0"/>
                <a:cs typeface="Times New Roman" panose="02020603050405020304" pitchFamily="18" charset="0"/>
              </a:rPr>
              <a:t>4.8 Undesirable effects</a:t>
            </a:r>
            <a:r>
              <a:rPr lang="en-GB" sz="1000" dirty="0">
                <a:latin typeface="Myriad Pro"/>
                <a:ea typeface="Times New Roman" panose="02020603050405020304" pitchFamily="18" charset="0"/>
                <a:cs typeface="Times New Roman" panose="02020603050405020304" pitchFamily="18" charset="0"/>
              </a:rPr>
              <a:t> </a:t>
            </a:r>
            <a:r>
              <a:rPr lang="en-GB" sz="1000" b="1" i="1" dirty="0">
                <a:latin typeface="Myriad Pro"/>
                <a:ea typeface="Times New Roman" panose="02020603050405020304" pitchFamily="18" charset="0"/>
                <a:cs typeface="Times New Roman" panose="02020603050405020304" pitchFamily="18" charset="0"/>
              </a:rPr>
              <a:t>Summary of the safety profile</a:t>
            </a:r>
            <a:r>
              <a:rPr lang="en-GB" sz="1000" dirty="0">
                <a:latin typeface="Myriad Pro"/>
                <a:ea typeface="Times New Roman" panose="02020603050405020304" pitchFamily="18" charset="0"/>
                <a:cs typeface="Times New Roman" panose="02020603050405020304" pitchFamily="18" charset="0"/>
              </a:rPr>
              <a:t> </a:t>
            </a:r>
            <a:r>
              <a:rPr lang="en-GB" sz="1000" dirty="0" err="1">
                <a:latin typeface="Myriad Pro"/>
                <a:ea typeface="Times New Roman" panose="02020603050405020304" pitchFamily="18" charset="0"/>
                <a:cs typeface="Times New Roman" panose="02020603050405020304" pitchFamily="18" charset="0"/>
              </a:rPr>
              <a:t>Bridion</a:t>
            </a:r>
            <a:r>
              <a:rPr lang="en-GB" sz="1000" dirty="0">
                <a:latin typeface="Myriad Pro"/>
                <a:ea typeface="Times New Roman" panose="02020603050405020304" pitchFamily="18" charset="0"/>
                <a:cs typeface="Times New Roman" panose="02020603050405020304" pitchFamily="18" charset="0"/>
              </a:rPr>
              <a:t> is administered concomitantly with neuromuscular blocking agents and anaesthetics in surgical patients. The causality of adverse events is therefore difficult to assess. The most commonly reported adverse reactions in surgical patients were cough, airway complication of anaesthesia, anaesthetic complications, procedural hypotension and procedural complication (Common (≥ 1/100 to &lt; 1/10)).  </a:t>
            </a:r>
            <a:r>
              <a:rPr lang="en-GB" sz="1000" b="1" i="1" dirty="0">
                <a:latin typeface="Myriad Pro"/>
                <a:ea typeface="Times New Roman" panose="02020603050405020304" pitchFamily="18" charset="0"/>
                <a:cs typeface="Times New Roman" panose="02020603050405020304" pitchFamily="18" charset="0"/>
              </a:rPr>
              <a:t>Table 2: Tabulated list of adverse reactions</a:t>
            </a:r>
            <a:r>
              <a:rPr lang="en-GB" sz="1000" b="1" dirty="0">
                <a:latin typeface="Myriad Pro"/>
                <a:ea typeface="Times New Roman" panose="02020603050405020304" pitchFamily="18" charset="0"/>
                <a:cs typeface="Times New Roman" panose="02020603050405020304" pitchFamily="18" charset="0"/>
              </a:rPr>
              <a:t> </a:t>
            </a:r>
            <a:r>
              <a:rPr lang="en-GB" sz="1000" dirty="0">
                <a:latin typeface="Myriad Pro"/>
                <a:ea typeface="Times New Roman" panose="02020603050405020304" pitchFamily="18" charset="0"/>
                <a:cs typeface="Times New Roman" panose="02020603050405020304" pitchFamily="18" charset="0"/>
              </a:rPr>
              <a:t>The safety of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has been evaluated in 3,519 unique subjects across a pooled phase I‑III safety database. The following adverse reactions were reported in placebo controlled trials where subjects received anaesthesia and/or neuromuscular blocking agents (1,078 subject exposures to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versus 544 to placebo): [Very common (≥ 1/10), common (≥ 1/100 to &lt; 1/10), uncommon (≥ 1/1,000 to &lt; 1/100), rare (≥ 1/10,000 to &lt; 1/1,000), very rare (&lt; 1/10,000)] </a:t>
            </a:r>
            <a:r>
              <a:rPr lang="en-GB" sz="1000" i="1" dirty="0">
                <a:latin typeface="Myriad Pro"/>
                <a:ea typeface="Times New Roman" panose="02020603050405020304" pitchFamily="18" charset="0"/>
                <a:cs typeface="Times New Roman" panose="02020603050405020304" pitchFamily="18" charset="0"/>
              </a:rPr>
              <a:t>. </a:t>
            </a:r>
            <a:r>
              <a:rPr lang="en-GB" sz="1000" dirty="0">
                <a:latin typeface="Myriad Pro"/>
                <a:ea typeface="Times New Roman" panose="02020603050405020304" pitchFamily="18" charset="0"/>
                <a:cs typeface="Times New Roman" panose="02020603050405020304" pitchFamily="18" charset="0"/>
              </a:rPr>
              <a:t>System organ class/Frequencies/ Adverse reactions (Preferred terms): </a:t>
            </a:r>
            <a:r>
              <a:rPr lang="en-GB" sz="1000" u="sng" dirty="0">
                <a:latin typeface="Myriad Pro"/>
                <a:ea typeface="Times New Roman" panose="02020603050405020304" pitchFamily="18" charset="0"/>
                <a:cs typeface="Times New Roman" panose="02020603050405020304" pitchFamily="18" charset="0"/>
              </a:rPr>
              <a:t>Immune system disorders</a:t>
            </a:r>
            <a:r>
              <a:rPr lang="en-GB" sz="1000" dirty="0">
                <a:latin typeface="Myriad Pro"/>
                <a:ea typeface="Times New Roman" panose="02020603050405020304" pitchFamily="18" charset="0"/>
                <a:cs typeface="Times New Roman" panose="02020603050405020304" pitchFamily="18" charset="0"/>
              </a:rPr>
              <a:t> Uncommon: Drug hypersensitivity reactions (see section 4.4). </a:t>
            </a:r>
            <a:r>
              <a:rPr lang="en-GB" sz="1000" u="sng" dirty="0">
                <a:latin typeface="Myriad Pro"/>
                <a:ea typeface="Times New Roman" panose="02020603050405020304" pitchFamily="18" charset="0"/>
                <a:cs typeface="Times New Roman" panose="02020603050405020304" pitchFamily="18" charset="0"/>
              </a:rPr>
              <a:t>Respiratory, thoracic and mediastinal disorders</a:t>
            </a:r>
            <a:r>
              <a:rPr lang="en-GB" sz="1000" dirty="0">
                <a:latin typeface="Myriad Pro"/>
                <a:ea typeface="Times New Roman" panose="02020603050405020304" pitchFamily="18" charset="0"/>
                <a:cs typeface="Times New Roman" panose="02020603050405020304" pitchFamily="18" charset="0"/>
              </a:rPr>
              <a:t> Common: Cough. </a:t>
            </a:r>
            <a:r>
              <a:rPr lang="en-GB" sz="1000" u="sng" dirty="0">
                <a:latin typeface="Myriad Pro"/>
                <a:ea typeface="Times New Roman" panose="02020603050405020304" pitchFamily="18" charset="0"/>
                <a:cs typeface="Times New Roman" panose="02020603050405020304" pitchFamily="18" charset="0"/>
              </a:rPr>
              <a:t>Injury, poisoning and procedural complications</a:t>
            </a:r>
            <a:r>
              <a:rPr lang="en-GB" sz="1000" dirty="0">
                <a:latin typeface="Myriad Pro"/>
                <a:ea typeface="Times New Roman" panose="02020603050405020304" pitchFamily="18" charset="0"/>
                <a:cs typeface="Times New Roman" panose="02020603050405020304" pitchFamily="18" charset="0"/>
              </a:rPr>
              <a:t> Common: Airway complication of anaesthesia, Anaesthetic complication (see section 4.4), Procedural hypotension, Procedural complication. </a:t>
            </a:r>
            <a:r>
              <a:rPr lang="en-GB" sz="1000" b="1" i="1" dirty="0">
                <a:latin typeface="Myriad Pro"/>
                <a:ea typeface="Times New Roman" panose="02020603050405020304" pitchFamily="18" charset="0"/>
                <a:cs typeface="Times New Roman" panose="02020603050405020304" pitchFamily="18" charset="0"/>
              </a:rPr>
              <a:t>Description of selected adverse reactions</a:t>
            </a:r>
            <a:r>
              <a:rPr lang="en-GB" sz="1000" dirty="0">
                <a:latin typeface="Myriad Pro"/>
                <a:ea typeface="Times New Roman" panose="02020603050405020304" pitchFamily="18" charset="0"/>
                <a:cs typeface="Times New Roman" panose="02020603050405020304" pitchFamily="18" charset="0"/>
              </a:rPr>
              <a:t> </a:t>
            </a:r>
            <a:r>
              <a:rPr lang="en-GB" sz="1000" u="sng" dirty="0">
                <a:latin typeface="Myriad Pro"/>
                <a:ea typeface="Times New Roman" panose="02020603050405020304" pitchFamily="18" charset="0"/>
                <a:cs typeface="Times New Roman" panose="02020603050405020304" pitchFamily="18" charset="0"/>
              </a:rPr>
              <a:t>Drug hypersensitivity reactions</a:t>
            </a:r>
            <a:r>
              <a:rPr lang="en-GB" sz="1000" dirty="0">
                <a:latin typeface="Myriad Pro"/>
                <a:ea typeface="Times New Roman" panose="02020603050405020304" pitchFamily="18" charset="0"/>
                <a:cs typeface="Times New Roman" panose="02020603050405020304" pitchFamily="18" charset="0"/>
              </a:rPr>
              <a:t>: Hypersensitivity reactions, including anaphylaxis, have occurred in some patients and volunteers (for information on volunteers, see Information on healthy volunteers below). In clinical trials of surgical patients these reactions were reported uncommonly and for post-marketing reports the frequency is unknown. These reactions varied from isolated skin reactions to serious systemic reactions (i.e. anaphylaxis, anaphylactic shock) and have occurred in patients with no prior exposure to </a:t>
            </a:r>
            <a:r>
              <a:rPr lang="en-GB" sz="1000" dirty="0" err="1">
                <a:latin typeface="Myriad Pro"/>
                <a:ea typeface="Times New Roman" panose="02020603050405020304" pitchFamily="18" charset="0"/>
                <a:cs typeface="Times New Roman" panose="02020603050405020304" pitchFamily="18" charset="0"/>
              </a:rPr>
              <a:t>sugammadex</a:t>
            </a:r>
            <a:r>
              <a:rPr lang="en-GB" sz="1000" dirty="0">
                <a:latin typeface="Myriad Pro"/>
                <a:ea typeface="Times New Roman" panose="02020603050405020304" pitchFamily="18" charset="0"/>
                <a:cs typeface="Times New Roman" panose="02020603050405020304" pitchFamily="18" charset="0"/>
              </a:rPr>
              <a:t>. Symptoms associated with these reactions can include: flushing, urticaria, erythematous rash, (severe) </a:t>
            </a:r>
            <a:r>
              <a:rPr lang="en-GB" sz="1000" dirty="0">
                <a:latin typeface="Myriad Pro"/>
                <a:ea typeface="Times New Roman" panose="02020603050405020304" pitchFamily="18" charset="0"/>
              </a:rPr>
              <a:t>hypotension, tachycardia, swelling of tongue, swelling of pharynx, bronchospasm and pulmonary obstructive events.</a:t>
            </a:r>
            <a:endParaRPr lang="en-US" sz="1000" dirty="0"/>
          </a:p>
          <a:p>
            <a:endParaRPr lang="en-US" sz="1000" dirty="0"/>
          </a:p>
        </p:txBody>
      </p:sp>
    </p:spTree>
    <p:extLst>
      <p:ext uri="{BB962C8B-B14F-4D97-AF65-F5344CB8AC3E}">
        <p14:creationId xmlns:p14="http://schemas.microsoft.com/office/powerpoint/2010/main" val="137822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6AAD06-E44B-4223-8D45-276688F3D97D}"/>
              </a:ext>
            </a:extLst>
          </p:cNvPr>
          <p:cNvSpPr/>
          <p:nvPr/>
        </p:nvSpPr>
        <p:spPr>
          <a:xfrm>
            <a:off x="400050" y="403697"/>
            <a:ext cx="10515599" cy="5847755"/>
          </a:xfrm>
          <a:prstGeom prst="rect">
            <a:avLst/>
          </a:prstGeom>
        </p:spPr>
        <p:txBody>
          <a:bodyPr wrap="square">
            <a:spAutoFit/>
          </a:bodyPr>
          <a:lstStyle/>
          <a:p>
            <a:pPr algn="just"/>
            <a:r>
              <a:rPr lang="en-GB" sz="1100" dirty="0">
                <a:latin typeface="Myriad Pro"/>
                <a:ea typeface="Times New Roman" panose="02020603050405020304" pitchFamily="18" charset="0"/>
              </a:rPr>
              <a:t>Severe hypersensitivity reactions can be fatal. </a:t>
            </a:r>
            <a:r>
              <a:rPr lang="en-GB" sz="1100" u="sng" dirty="0">
                <a:latin typeface="Myriad Pro"/>
                <a:ea typeface="Times New Roman" panose="02020603050405020304" pitchFamily="18" charset="0"/>
              </a:rPr>
              <a:t>Airway complication of anaesthesia</a:t>
            </a:r>
            <a:r>
              <a:rPr lang="en-GB" sz="1100" dirty="0">
                <a:latin typeface="Myriad Pro"/>
                <a:ea typeface="Times New Roman" panose="02020603050405020304" pitchFamily="18" charset="0"/>
              </a:rPr>
              <a:t>: Airway complications of anaesthesia included bucking against the endotracheal tube, coughing, mild bucking, arousal reaction during surgery, coughing during the anaesthetic procedure or during surgery, or anaesthetic procedure‑related spontaneous breath of patient. </a:t>
            </a:r>
            <a:r>
              <a:rPr lang="en-GB" sz="1100" u="sng" dirty="0">
                <a:latin typeface="Myriad Pro"/>
                <a:ea typeface="Times New Roman" panose="02020603050405020304" pitchFamily="18" charset="0"/>
              </a:rPr>
              <a:t>Anaesthetic complication</a:t>
            </a:r>
            <a:r>
              <a:rPr lang="en-GB" sz="1100" dirty="0">
                <a:latin typeface="Myriad Pro"/>
                <a:ea typeface="Times New Roman" panose="02020603050405020304" pitchFamily="18" charset="0"/>
              </a:rPr>
              <a:t>: Anaesthetic complications, indicative of the restoration of neuromuscular function, include movement of a limb or the body or coughing during the anaesthetic procedure or during surgery, grimacing, or suckling on the endotracheal tube. See section 4.4 light anaesthesia. </a:t>
            </a:r>
            <a:r>
              <a:rPr lang="en-GB" sz="1100" u="sng" dirty="0">
                <a:latin typeface="Myriad Pro"/>
                <a:ea typeface="Times New Roman" panose="02020603050405020304" pitchFamily="18" charset="0"/>
              </a:rPr>
              <a:t>Procedural complication</a:t>
            </a:r>
            <a:r>
              <a:rPr lang="en-GB" sz="1100" dirty="0">
                <a:latin typeface="Myriad Pro"/>
                <a:ea typeface="Times New Roman" panose="02020603050405020304" pitchFamily="18" charset="0"/>
              </a:rPr>
              <a:t>: Procedural complications included coughing, tachycardia, bradycardia, movement, and increase in heart rate. </a:t>
            </a:r>
            <a:r>
              <a:rPr lang="en-GB" sz="1100" u="sng" dirty="0">
                <a:latin typeface="Myriad Pro"/>
                <a:ea typeface="Times New Roman" panose="02020603050405020304" pitchFamily="18" charset="0"/>
              </a:rPr>
              <a:t>Marked bradycardia</a:t>
            </a:r>
            <a:r>
              <a:rPr lang="en-GB" sz="1100" dirty="0">
                <a:latin typeface="Myriad Pro"/>
                <a:ea typeface="Times New Roman" panose="02020603050405020304" pitchFamily="18" charset="0"/>
              </a:rPr>
              <a:t>: In post-marketing, isolated cases of marked bradycardia and bradycardia with cardiac arrest have been observed within minutes after administration of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(see section 4.4). </a:t>
            </a:r>
            <a:r>
              <a:rPr lang="en-GB" sz="1100" u="sng" dirty="0">
                <a:latin typeface="Myriad Pro"/>
                <a:ea typeface="Times New Roman" panose="02020603050405020304" pitchFamily="18" charset="0"/>
              </a:rPr>
              <a:t>Recurrence of neuromuscular blockade</a:t>
            </a:r>
            <a:r>
              <a:rPr lang="en-GB" sz="1100" dirty="0">
                <a:latin typeface="Myriad Pro"/>
                <a:ea typeface="Times New Roman" panose="02020603050405020304" pitchFamily="18" charset="0"/>
              </a:rPr>
              <a:t>: In clinical studies with subjects treated with rocuronium or vecuronium, where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was administered using a dose labelled for the depth of neuromuscular blockade (N=2,022), an incidence of 0.20% was observed for recurrence of neuromuscular blockade as based on neuromuscular monitoring or clinical evidence (see section 4.4). </a:t>
            </a:r>
            <a:r>
              <a:rPr lang="en-GB" sz="1100" u="sng" dirty="0">
                <a:latin typeface="Myriad Pro"/>
                <a:ea typeface="Times New Roman" panose="02020603050405020304" pitchFamily="18" charset="0"/>
              </a:rPr>
              <a:t>Information on healthy volunteers</a:t>
            </a:r>
            <a:r>
              <a:rPr lang="en-GB" sz="1100" dirty="0">
                <a:latin typeface="Myriad Pro"/>
                <a:ea typeface="Times New Roman" panose="02020603050405020304" pitchFamily="18" charset="0"/>
              </a:rPr>
              <a:t>: A randomised, double‑blind study examined the incidence of drug hypersensitivity reactions in healthy volunteers given up to 3 doses of placebo (N=76),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4 mg/kg (N=151) or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16 mg/kg (N=148). Reports of suspected hypersensitivity were adjudicated by a blinded committee. The incidence of adjudicated hypersensitivity was 1.3%, 6.6% and 9.5% in the placebo,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4 mg/kg and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16 mg/kg groups, respectively. There were no reports of anaphylaxis after placebo or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4 mg/kg. There was a single case of adjudicated anaphylaxis after the first dose of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16 mg/kg (incidence 0.7%). There was no evidence of increased frequency or severity of hypersensitivity with repeat dosing of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In a previous study of similar design, there were three adjudicated cases of anaphylaxis, all after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16 mg/kg (incidence 2.0%). </a:t>
            </a:r>
            <a:r>
              <a:rPr lang="en-GB" sz="1100" dirty="0">
                <a:latin typeface="Myriad Pro"/>
                <a:ea typeface="Times New Roman" panose="02020603050405020304" pitchFamily="18" charset="0"/>
                <a:cs typeface="Calibri" panose="020F0502020204030204" pitchFamily="34" charset="0"/>
              </a:rPr>
              <a:t>In the Pooled Phase 1 database, AEs considered common (≥ 1/100 to &lt; 1/10) or very common (≥ 1/10) and more frequent among subjects treated with </a:t>
            </a:r>
            <a:r>
              <a:rPr lang="en-GB" sz="1100" dirty="0" err="1">
                <a:latin typeface="Myriad Pro"/>
                <a:ea typeface="Times New Roman" panose="02020603050405020304" pitchFamily="18" charset="0"/>
                <a:cs typeface="Calibri" panose="020F0502020204030204" pitchFamily="34" charset="0"/>
              </a:rPr>
              <a:t>sugammadex</a:t>
            </a:r>
            <a:r>
              <a:rPr lang="en-GB" sz="1100" dirty="0">
                <a:latin typeface="Myriad Pro"/>
                <a:ea typeface="Times New Roman" panose="02020603050405020304" pitchFamily="18" charset="0"/>
                <a:cs typeface="Calibri" panose="020F0502020204030204" pitchFamily="34" charset="0"/>
              </a:rPr>
              <a:t> than in the placebo group, include </a:t>
            </a:r>
            <a:r>
              <a:rPr lang="en-GB" sz="1100" dirty="0">
                <a:latin typeface="Myriad Pro"/>
                <a:ea typeface="Arial" panose="020B0604020202020204" pitchFamily="34" charset="0"/>
              </a:rPr>
              <a:t>dysgeusia (10.1%), headache (6.7%), nausea (5.6%), urticaria (1.7%), pruritus (1.7%), dizziness (1.6%), vomiting (1.2%) and abdominal pain (1.0%). </a:t>
            </a:r>
            <a:r>
              <a:rPr lang="en-GB" sz="1100" b="1" i="1" dirty="0">
                <a:latin typeface="Myriad Pro"/>
                <a:ea typeface="Times New Roman" panose="02020603050405020304" pitchFamily="18" charset="0"/>
              </a:rPr>
              <a:t>Additional information on special populations </a:t>
            </a:r>
            <a:r>
              <a:rPr lang="en-GB" sz="1100" b="1" dirty="0">
                <a:latin typeface="Myriad Pro"/>
                <a:ea typeface="Times New Roman" panose="02020603050405020304" pitchFamily="18" charset="0"/>
              </a:rPr>
              <a:t>Pulmonary patients</a:t>
            </a:r>
            <a:r>
              <a:rPr lang="en-GB" sz="1100" dirty="0">
                <a:latin typeface="Myriad Pro"/>
                <a:ea typeface="Times New Roman" panose="02020603050405020304" pitchFamily="18" charset="0"/>
              </a:rPr>
              <a:t>: In post-marketing data and in one dedicated clinical trial in patients with a history of pulmonary complications, bronchospasm was reported as a possibly related adverse event. As with all patients with a history of pulmonary complications the physician should be aware of the possible occurrence of bronchospasm.</a:t>
            </a:r>
            <a:r>
              <a:rPr lang="en-GB" sz="1100" b="1" dirty="0">
                <a:latin typeface="Myriad Pro"/>
                <a:ea typeface="Times New Roman" panose="02020603050405020304" pitchFamily="18" charset="0"/>
              </a:rPr>
              <a:t> Paediatric population </a:t>
            </a:r>
            <a:r>
              <a:rPr lang="en-GB" sz="1100" dirty="0">
                <a:latin typeface="Myriad Pro"/>
                <a:ea typeface="Times New Roman" panose="02020603050405020304" pitchFamily="18" charset="0"/>
              </a:rPr>
              <a:t>A limited database suggests that the safety profile of </a:t>
            </a:r>
            <a:r>
              <a:rPr lang="en-GB" sz="1100" dirty="0" err="1">
                <a:latin typeface="Myriad Pro"/>
                <a:ea typeface="Times New Roman" panose="02020603050405020304" pitchFamily="18" charset="0"/>
              </a:rPr>
              <a:t>sugammadex</a:t>
            </a:r>
            <a:r>
              <a:rPr lang="en-GB" sz="1100" dirty="0">
                <a:latin typeface="Myriad Pro"/>
                <a:ea typeface="Times New Roman" panose="02020603050405020304" pitchFamily="18" charset="0"/>
              </a:rPr>
              <a:t> (up to 4 mg/kg) in paediatric patients was similar to that in adults. </a:t>
            </a:r>
            <a:r>
              <a:rPr lang="en-GB" sz="1100" b="1" u="sng" dirty="0">
                <a:solidFill>
                  <a:srgbClr val="0000FF"/>
                </a:solidFill>
                <a:latin typeface="Myriad Pro"/>
                <a:ea typeface="Times New Roman" panose="02020603050405020304" pitchFamily="18" charset="0"/>
              </a:rPr>
              <a:t>Morbidly obese patients</a:t>
            </a:r>
            <a:r>
              <a:rPr lang="en-GB" sz="1100" i="1" u="sng" dirty="0">
                <a:solidFill>
                  <a:srgbClr val="0000FF"/>
                </a:solidFill>
                <a:latin typeface="Myriad Pro"/>
                <a:ea typeface="Times New Roman" panose="02020603050405020304" pitchFamily="18" charset="0"/>
              </a:rPr>
              <a:t> </a:t>
            </a:r>
            <a:r>
              <a:rPr lang="en-GB" sz="1100" u="sng" dirty="0">
                <a:solidFill>
                  <a:srgbClr val="0000FF"/>
                </a:solidFill>
                <a:latin typeface="Myriad Pro"/>
                <a:ea typeface="Times New Roman" panose="02020603050405020304" pitchFamily="18" charset="0"/>
              </a:rPr>
              <a:t>In one dedicated clinical trial in morbidly obese patients, the adverse reaction profile was generally similar to the profile in adult patients in pooled Phase 1 to 3 studies (see Table 2). </a:t>
            </a:r>
            <a:r>
              <a:rPr lang="en-GB" sz="1100" b="1" i="1" dirty="0">
                <a:latin typeface="Myriad Pro"/>
                <a:ea typeface="Times New Roman" panose="02020603050405020304" pitchFamily="18" charset="0"/>
              </a:rPr>
              <a:t>Reporting of suspected adverse reactions</a:t>
            </a:r>
            <a:r>
              <a:rPr lang="en-GB" sz="1100" dirty="0">
                <a:latin typeface="Myriad Pro"/>
                <a:ea typeface="Times New Roman" panose="02020603050405020304" pitchFamily="18" charset="0"/>
              </a:rPr>
              <a:t> Reporting suspected adverse reactions after authorisation of the medicinal product is important. It allows continued monitoring of the benefit/risk balance of the medicinal product. Healthcare professionals are asked to report any suspected adverse reactions via </a:t>
            </a:r>
            <a:r>
              <a:rPr lang="en-US" sz="1100" b="1" dirty="0">
                <a:latin typeface="Myriad Pro"/>
                <a:ea typeface="Calibri" panose="020F0502020204030204" pitchFamily="34" charset="0"/>
              </a:rPr>
              <a:t>n Belgium: </a:t>
            </a:r>
            <a:r>
              <a:rPr lang="en-GB" sz="1100" dirty="0" err="1">
                <a:latin typeface="Myriad Pro"/>
                <a:ea typeface="Calibri" panose="020F0502020204030204" pitchFamily="34" charset="0"/>
              </a:rPr>
              <a:t>Agence</a:t>
            </a:r>
            <a:r>
              <a:rPr lang="en-GB" sz="1100" dirty="0">
                <a:latin typeface="Myriad Pro"/>
                <a:ea typeface="Calibri" panose="020F0502020204030204" pitchFamily="34" charset="0"/>
              </a:rPr>
              <a:t> </a:t>
            </a:r>
            <a:r>
              <a:rPr lang="en-GB" sz="1100" dirty="0" err="1">
                <a:latin typeface="Myriad Pro"/>
                <a:ea typeface="Calibri" panose="020F0502020204030204" pitchFamily="34" charset="0"/>
              </a:rPr>
              <a:t>fédérale</a:t>
            </a:r>
            <a:r>
              <a:rPr lang="en-GB" sz="1100" dirty="0">
                <a:latin typeface="Myriad Pro"/>
                <a:ea typeface="Calibri" panose="020F0502020204030204" pitchFamily="34" charset="0"/>
              </a:rPr>
              <a:t> des </a:t>
            </a:r>
            <a:r>
              <a:rPr lang="en-GB" sz="1100" dirty="0" err="1">
                <a:latin typeface="Myriad Pro"/>
                <a:ea typeface="Calibri" panose="020F0502020204030204" pitchFamily="34" charset="0"/>
              </a:rPr>
              <a:t>médicaments</a:t>
            </a:r>
            <a:r>
              <a:rPr lang="en-GB" sz="1100" dirty="0">
                <a:latin typeface="Myriad Pro"/>
                <a:ea typeface="Calibri" panose="020F0502020204030204" pitchFamily="34" charset="0"/>
              </a:rPr>
              <a:t> et des </a:t>
            </a:r>
            <a:r>
              <a:rPr lang="en-GB" sz="1100" dirty="0" err="1">
                <a:latin typeface="Myriad Pro"/>
                <a:ea typeface="Calibri" panose="020F0502020204030204" pitchFamily="34" charset="0"/>
              </a:rPr>
              <a:t>produits</a:t>
            </a:r>
            <a:r>
              <a:rPr lang="en-GB" sz="1100" dirty="0">
                <a:latin typeface="Myriad Pro"/>
                <a:ea typeface="Calibri" panose="020F0502020204030204" pitchFamily="34" charset="0"/>
              </a:rPr>
              <a:t> de santé [Federal Agency for Medicines and Health Products]. Division Vigilance. </a:t>
            </a:r>
            <a:r>
              <a:rPr lang="en-GB" sz="1100" dirty="0" err="1">
                <a:latin typeface="Myriad Pro"/>
                <a:ea typeface="Calibri" panose="020F0502020204030204" pitchFamily="34" charset="0"/>
              </a:rPr>
              <a:t>Boîte</a:t>
            </a:r>
            <a:r>
              <a:rPr lang="en-GB" sz="1100" dirty="0">
                <a:latin typeface="Myriad Pro"/>
                <a:ea typeface="Calibri" panose="020F0502020204030204" pitchFamily="34" charset="0"/>
              </a:rPr>
              <a:t> </a:t>
            </a:r>
            <a:r>
              <a:rPr lang="en-GB" sz="1100" dirty="0" err="1">
                <a:latin typeface="Myriad Pro"/>
                <a:ea typeface="Calibri" panose="020F0502020204030204" pitchFamily="34" charset="0"/>
              </a:rPr>
              <a:t>Postale</a:t>
            </a:r>
            <a:r>
              <a:rPr lang="en-GB" sz="1100" dirty="0">
                <a:latin typeface="Myriad Pro"/>
                <a:ea typeface="Calibri" panose="020F0502020204030204" pitchFamily="34" charset="0"/>
              </a:rPr>
              <a:t> 97, B-1000 </a:t>
            </a:r>
            <a:r>
              <a:rPr lang="en-GB" sz="1100" dirty="0" err="1">
                <a:latin typeface="Myriad Pro"/>
                <a:ea typeface="Calibri" panose="020F0502020204030204" pitchFamily="34" charset="0"/>
              </a:rPr>
              <a:t>Bruxelles</a:t>
            </a:r>
            <a:r>
              <a:rPr lang="en-GB" sz="1100" dirty="0">
                <a:latin typeface="Myriad Pro"/>
                <a:ea typeface="Calibri" panose="020F0502020204030204" pitchFamily="34" charset="0"/>
              </a:rPr>
              <a:t> </a:t>
            </a:r>
            <a:r>
              <a:rPr lang="en-GB" sz="1100" dirty="0" err="1">
                <a:latin typeface="Myriad Pro"/>
                <a:ea typeface="Calibri" panose="020F0502020204030204" pitchFamily="34" charset="0"/>
              </a:rPr>
              <a:t>Madou</a:t>
            </a:r>
            <a:r>
              <a:rPr lang="en-GB" sz="1100" dirty="0">
                <a:latin typeface="Myriad Pro"/>
                <a:ea typeface="Calibri" panose="020F0502020204030204" pitchFamily="34" charset="0"/>
              </a:rPr>
              <a:t>. (Website:</a:t>
            </a:r>
            <a:r>
              <a:rPr lang="en-GB" sz="1100" b="1" dirty="0">
                <a:latin typeface="Myriad Pro"/>
                <a:ea typeface="Calibri" panose="020F0502020204030204" pitchFamily="34" charset="0"/>
              </a:rPr>
              <a:t> </a:t>
            </a:r>
            <a:r>
              <a:rPr lang="en-US" sz="1100" u="sng" dirty="0">
                <a:solidFill>
                  <a:srgbClr val="0000FF"/>
                </a:solidFill>
                <a:latin typeface="Myriad Pro"/>
                <a:ea typeface="Calibri" panose="020F0502020204030204" pitchFamily="34" charset="0"/>
                <a:hlinkClick r:id="rId3" tooltip="http://www.afmps.be/">
                  <a:extLst>
                    <a:ext uri="{A12FA001-AC4F-418D-AE19-62706E023703}">
                      <ahyp:hlinkClr xmlns:ahyp="http://schemas.microsoft.com/office/drawing/2018/hyperlinkcolor" val="tx"/>
                    </a:ext>
                  </a:extLst>
                </a:hlinkClick>
              </a:rPr>
              <a:t>www.afmps.be</a:t>
            </a:r>
            <a:r>
              <a:rPr lang="en-GB" sz="1100" dirty="0">
                <a:latin typeface="Myriad Pro"/>
                <a:ea typeface="Calibri" panose="020F0502020204030204" pitchFamily="34" charset="0"/>
              </a:rPr>
              <a:t>, email:</a:t>
            </a:r>
            <a:r>
              <a:rPr lang="en-GB" sz="1100" b="1" dirty="0">
                <a:latin typeface="Myriad Pro"/>
                <a:ea typeface="Calibri" panose="020F0502020204030204" pitchFamily="34" charset="0"/>
              </a:rPr>
              <a:t> </a:t>
            </a:r>
            <a:r>
              <a:rPr lang="en-US" sz="1100" u="sng" dirty="0">
                <a:solidFill>
                  <a:srgbClr val="0000FF"/>
                </a:solidFill>
                <a:latin typeface="Myriad Pro"/>
                <a:ea typeface="Calibri" panose="020F0502020204030204" pitchFamily="34" charset="0"/>
                <a:hlinkClick r:id="rId4">
                  <a:extLst>
                    <a:ext uri="{A12FA001-AC4F-418D-AE19-62706E023703}">
                      <ahyp:hlinkClr xmlns:ahyp="http://schemas.microsoft.com/office/drawing/2018/hyperlinkcolor" val="tx"/>
                    </a:ext>
                  </a:extLst>
                </a:hlinkClick>
              </a:rPr>
              <a:t>adversedrugreactions@fagg-afmps.be</a:t>
            </a:r>
            <a:r>
              <a:rPr lang="en-GB" sz="1100" dirty="0">
                <a:latin typeface="Myriad Pro"/>
                <a:ea typeface="Calibri" panose="020F0502020204030204" pitchFamily="34" charset="0"/>
              </a:rPr>
              <a:t>), </a:t>
            </a:r>
            <a:r>
              <a:rPr lang="fr-FR" sz="1100" b="1" dirty="0">
                <a:latin typeface="Myriad Pro"/>
                <a:ea typeface="Calibri" panose="020F0502020204030204" pitchFamily="34" charset="0"/>
              </a:rPr>
              <a:t>in Luxembourg: </a:t>
            </a:r>
            <a:r>
              <a:rPr lang="fr-BE" sz="1100" dirty="0">
                <a:latin typeface="Myriad Pro"/>
                <a:ea typeface="Calibri" panose="020F0502020204030204" pitchFamily="34" charset="0"/>
              </a:rPr>
              <a:t>Centre Régional de Pharmacovigilance de Nancy - Bâtiment de Biologie Moléculaire et de </a:t>
            </a:r>
            <a:r>
              <a:rPr lang="fr-BE" sz="1100" dirty="0" err="1">
                <a:latin typeface="Myriad Pro"/>
                <a:ea typeface="Calibri" panose="020F0502020204030204" pitchFamily="34" charset="0"/>
              </a:rPr>
              <a:t>Biopathologie</a:t>
            </a:r>
            <a:r>
              <a:rPr lang="fr-BE" sz="1100" dirty="0">
                <a:latin typeface="Myriad Pro"/>
                <a:ea typeface="Calibri" panose="020F0502020204030204" pitchFamily="34" charset="0"/>
              </a:rPr>
              <a:t> (BBB) - CHRU de Nancy – Hôpitaux de Brabois, Rue du Morvan 54, 511 VANDOEUVRE LES NANCY CEDEX, Tél  : (+33) 3 83 65 60 85 / 87, Fax : (+33) 3 83 65 61 33, E-mail : </a:t>
            </a:r>
            <a:r>
              <a:rPr lang="fr-BE" sz="1100" u="sng" dirty="0">
                <a:solidFill>
                  <a:srgbClr val="0000FF"/>
                </a:solidFill>
                <a:latin typeface="Myriad Pro"/>
                <a:ea typeface="Calibri" panose="020F0502020204030204" pitchFamily="34" charset="0"/>
                <a:hlinkClick r:id="rId5">
                  <a:extLst>
                    <a:ext uri="{A12FA001-AC4F-418D-AE19-62706E023703}">
                      <ahyp:hlinkClr xmlns:ahyp="http://schemas.microsoft.com/office/drawing/2018/hyperlinkcolor" val="tx"/>
                    </a:ext>
                  </a:extLst>
                </a:hlinkClick>
              </a:rPr>
              <a:t>crpv@chru-nancy.fr</a:t>
            </a:r>
            <a:r>
              <a:rPr lang="fr-BE" sz="1100" dirty="0">
                <a:latin typeface="Myriad Pro"/>
                <a:ea typeface="Calibri" panose="020F0502020204030204" pitchFamily="34" charset="0"/>
              </a:rPr>
              <a:t> or </a:t>
            </a:r>
            <a:r>
              <a:rPr lang="fr-FR" sz="1100" dirty="0">
                <a:latin typeface="Myriad Pro"/>
                <a:ea typeface="Calibri" panose="020F0502020204030204" pitchFamily="34" charset="0"/>
              </a:rPr>
              <a:t>Direction de la Santé – Division de la Pharmacie et des Médicaments [</a:t>
            </a:r>
            <a:r>
              <a:rPr lang="fr-FR" sz="1100" dirty="0" err="1">
                <a:latin typeface="Myriad Pro"/>
                <a:ea typeface="Calibri" panose="020F0502020204030204" pitchFamily="34" charset="0"/>
              </a:rPr>
              <a:t>Directorate</a:t>
            </a:r>
            <a:r>
              <a:rPr lang="fr-FR" sz="1100" dirty="0">
                <a:latin typeface="Myriad Pro"/>
                <a:ea typeface="Calibri" panose="020F0502020204030204" pitchFamily="34" charset="0"/>
              </a:rPr>
              <a:t> of </a:t>
            </a:r>
            <a:r>
              <a:rPr lang="fr-FR" sz="1100" dirty="0" err="1">
                <a:latin typeface="Myriad Pro"/>
                <a:ea typeface="Calibri" panose="020F0502020204030204" pitchFamily="34" charset="0"/>
              </a:rPr>
              <a:t>Health</a:t>
            </a:r>
            <a:r>
              <a:rPr lang="fr-FR" sz="1100" dirty="0">
                <a:latin typeface="Myriad Pro"/>
                <a:ea typeface="Calibri" panose="020F0502020204030204" pitchFamily="34" charset="0"/>
              </a:rPr>
              <a:t> - Division of </a:t>
            </a:r>
            <a:r>
              <a:rPr lang="fr-FR" sz="1100" dirty="0" err="1">
                <a:latin typeface="Myriad Pro"/>
                <a:ea typeface="Calibri" panose="020F0502020204030204" pitchFamily="34" charset="0"/>
              </a:rPr>
              <a:t>Pharmacy</a:t>
            </a:r>
            <a:r>
              <a:rPr lang="fr-FR" sz="1100" dirty="0">
                <a:latin typeface="Myriad Pro"/>
                <a:ea typeface="Calibri" panose="020F0502020204030204" pitchFamily="34" charset="0"/>
              </a:rPr>
              <a:t> and </a:t>
            </a:r>
            <a:r>
              <a:rPr lang="fr-FR" sz="1100" dirty="0" err="1">
                <a:latin typeface="Myriad Pro"/>
                <a:ea typeface="Calibri" panose="020F0502020204030204" pitchFamily="34" charset="0"/>
              </a:rPr>
              <a:t>Medicines</a:t>
            </a:r>
            <a:r>
              <a:rPr lang="fr-FR" sz="1100" dirty="0">
                <a:latin typeface="Myriad Pro"/>
                <a:ea typeface="Calibri" panose="020F0502020204030204" pitchFamily="34" charset="0"/>
              </a:rPr>
              <a:t>] Villa Louvigny – Allée Marconi. </a:t>
            </a:r>
            <a:r>
              <a:rPr lang="de-DE" sz="1100" dirty="0">
                <a:latin typeface="Myriad Pro"/>
                <a:ea typeface="Calibri" panose="020F0502020204030204" pitchFamily="34" charset="0"/>
              </a:rPr>
              <a:t>L-2120 Luxembourg. </a:t>
            </a:r>
            <a:r>
              <a:rPr lang="en-US" sz="1100" dirty="0" err="1">
                <a:latin typeface="Myriad Pro"/>
                <a:ea typeface="Calibri" panose="020F0502020204030204" pitchFamily="34" charset="0"/>
              </a:rPr>
              <a:t>Tél</a:t>
            </a:r>
            <a:r>
              <a:rPr lang="en-US" sz="1100" dirty="0">
                <a:latin typeface="Myriad Pro"/>
                <a:ea typeface="Calibri" panose="020F0502020204030204" pitchFamily="34" charset="0"/>
              </a:rPr>
              <a:t>. : (+352) 2478 5592, Fax : (+352) 2479 5615, email : </a:t>
            </a:r>
            <a:r>
              <a:rPr lang="en-US" sz="1100" u="sng" dirty="0">
                <a:solidFill>
                  <a:srgbClr val="0000FF"/>
                </a:solidFill>
                <a:latin typeface="Myriad Pro"/>
                <a:ea typeface="Calibri" panose="020F0502020204030204" pitchFamily="34" charset="0"/>
                <a:hlinkClick r:id="rId6">
                  <a:extLst>
                    <a:ext uri="{A12FA001-AC4F-418D-AE19-62706E023703}">
                      <ahyp:hlinkClr xmlns:ahyp="http://schemas.microsoft.com/office/drawing/2018/hyperlinkcolor" val="tx"/>
                    </a:ext>
                  </a:extLst>
                </a:hlinkClick>
              </a:rPr>
              <a:t>pharmacovigilance@ms.etat.lu</a:t>
            </a:r>
            <a:r>
              <a:rPr lang="en-US" sz="1100" dirty="0">
                <a:latin typeface="Myriad Pro"/>
                <a:ea typeface="Calibri" panose="020F0502020204030204" pitchFamily="34" charset="0"/>
              </a:rPr>
              <a:t>. Link to the formulary  </a:t>
            </a:r>
            <a:r>
              <a:rPr lang="en-US" sz="1100" u="sng" dirty="0">
                <a:solidFill>
                  <a:srgbClr val="0000FF"/>
                </a:solidFill>
                <a:latin typeface="Myriad Pro"/>
                <a:ea typeface="Calibri" panose="020F0502020204030204" pitchFamily="34" charset="0"/>
                <a:hlinkClick r:id="rId7">
                  <a:extLst>
                    <a:ext uri="{A12FA001-AC4F-418D-AE19-62706E023703}">
                      <ahyp:hlinkClr xmlns:ahyp="http://schemas.microsoft.com/office/drawing/2018/hyperlinkcolor" val="tx"/>
                    </a:ext>
                  </a:extLst>
                </a:hlinkClick>
              </a:rPr>
              <a:t>http://www.sante.public.lu/fr/politique-sante/ministere-sante/direction-sante/div-pharmacie-medicaments/index.html</a:t>
            </a:r>
            <a:r>
              <a:rPr lang="en-US" sz="1100" dirty="0">
                <a:latin typeface="Myriad Pro"/>
                <a:ea typeface="Calibri" panose="020F0502020204030204" pitchFamily="34" charset="0"/>
              </a:rPr>
              <a:t>.</a:t>
            </a:r>
            <a:r>
              <a:rPr lang="en-US" sz="1100" b="1" dirty="0">
                <a:latin typeface="Myriad Pro"/>
                <a:ea typeface="Calibri" panose="020F0502020204030204" pitchFamily="34" charset="0"/>
              </a:rPr>
              <a:t> </a:t>
            </a:r>
            <a:r>
              <a:rPr lang="en-GB" sz="1100" b="1" dirty="0">
                <a:latin typeface="Myriad Pro"/>
                <a:ea typeface="Times New Roman" panose="02020603050405020304" pitchFamily="18" charset="0"/>
              </a:rPr>
              <a:t>7. MARKETING AUTHORISATION HOLDER </a:t>
            </a:r>
            <a:r>
              <a:rPr lang="en-GB" sz="1100" dirty="0">
                <a:latin typeface="Myriad Pro"/>
                <a:ea typeface="Times New Roman" panose="02020603050405020304" pitchFamily="18" charset="0"/>
              </a:rPr>
              <a:t>Merck Sharp &amp; Dohme B.V., </a:t>
            </a:r>
            <a:r>
              <a:rPr lang="en-GB" sz="1100" dirty="0" err="1">
                <a:latin typeface="Myriad Pro"/>
                <a:ea typeface="Times New Roman" panose="02020603050405020304" pitchFamily="18" charset="0"/>
              </a:rPr>
              <a:t>Waarderweg</a:t>
            </a:r>
            <a:r>
              <a:rPr lang="en-GB" sz="1100" dirty="0">
                <a:latin typeface="Myriad Pro"/>
                <a:ea typeface="Times New Roman" panose="02020603050405020304" pitchFamily="18" charset="0"/>
              </a:rPr>
              <a:t> 39, </a:t>
            </a:r>
            <a:r>
              <a:rPr lang="de-DE" sz="1100" dirty="0">
                <a:latin typeface="Myriad Pro"/>
                <a:ea typeface="Times New Roman" panose="02020603050405020304" pitchFamily="18" charset="0"/>
              </a:rPr>
              <a:t>2031 BN Harlem, </a:t>
            </a:r>
            <a:r>
              <a:rPr lang="en-GB" sz="1100" dirty="0">
                <a:latin typeface="Myriad Pro"/>
                <a:ea typeface="Times New Roman" panose="02020603050405020304" pitchFamily="18" charset="0"/>
              </a:rPr>
              <a:t>The Netherlands </a:t>
            </a:r>
            <a:r>
              <a:rPr lang="en-GB" sz="1100" b="1" dirty="0">
                <a:latin typeface="Myriad Pro"/>
                <a:ea typeface="Times New Roman" panose="02020603050405020304" pitchFamily="18" charset="0"/>
              </a:rPr>
              <a:t>8. MARKETING AUTHORISATION NUMBER(S) </a:t>
            </a:r>
            <a:r>
              <a:rPr lang="en-GB" sz="1100" dirty="0">
                <a:latin typeface="Myriad Pro"/>
                <a:ea typeface="Times New Roman" panose="02020603050405020304" pitchFamily="18" charset="0"/>
              </a:rPr>
              <a:t>EU/1/08/466/001; EU/1/08/466/002. </a:t>
            </a:r>
            <a:r>
              <a:rPr lang="en-GB" sz="1100" b="1" dirty="0">
                <a:latin typeface="Myriad Pro"/>
                <a:ea typeface="Times New Roman" panose="02020603050405020304" pitchFamily="18" charset="0"/>
              </a:rPr>
              <a:t>9. DATE OF FIRST AUTHORISATION/RENEWAL OF THE AUTHORISATION </a:t>
            </a:r>
            <a:r>
              <a:rPr lang="en-GB" sz="1100" dirty="0">
                <a:latin typeface="Myriad Pro"/>
                <a:ea typeface="Times New Roman" panose="02020603050405020304" pitchFamily="18" charset="0"/>
              </a:rPr>
              <a:t>Date of first authorisation: 25 July 2008. Date of latest renewal: 21 June 2013. </a:t>
            </a:r>
            <a:r>
              <a:rPr lang="en-GB" sz="1100" b="1" dirty="0">
                <a:latin typeface="Myriad Pro"/>
                <a:ea typeface="Times New Roman" panose="02020603050405020304" pitchFamily="18" charset="0"/>
              </a:rPr>
              <a:t>10. DATE OF REVISION OF THE TEXT </a:t>
            </a:r>
            <a:r>
              <a:rPr lang="en-GB" sz="1100" dirty="0">
                <a:latin typeface="Myriad Pro"/>
                <a:ea typeface="Times New Roman" panose="02020603050405020304" pitchFamily="18" charset="0"/>
              </a:rPr>
              <a:t>04/2020 Detailed information on this medicinal product is available on the website of the European Medicines Agency </a:t>
            </a:r>
            <a:r>
              <a:rPr lang="en-GB" sz="1100" u="sng" dirty="0">
                <a:solidFill>
                  <a:srgbClr val="0000FF"/>
                </a:solidFill>
                <a:latin typeface="Myriad Pro"/>
                <a:ea typeface="Times New Roman" panose="02020603050405020304" pitchFamily="18" charset="0"/>
                <a:hlinkClick r:id="rId8">
                  <a:extLst>
                    <a:ext uri="{A12FA001-AC4F-418D-AE19-62706E023703}">
                      <ahyp:hlinkClr xmlns:ahyp="http://schemas.microsoft.com/office/drawing/2018/hyperlinkcolor" val="tx"/>
                    </a:ext>
                  </a:extLst>
                </a:hlinkClick>
              </a:rPr>
              <a:t>http://www.ema.europa.eu</a:t>
            </a:r>
            <a:r>
              <a:rPr lang="en-GB" sz="1100" dirty="0">
                <a:latin typeface="Myriad Pro"/>
                <a:ea typeface="Times New Roman" panose="02020603050405020304" pitchFamily="18" charset="0"/>
              </a:rPr>
              <a:t>. </a:t>
            </a:r>
            <a:r>
              <a:rPr lang="en-US" sz="1100" b="1" dirty="0">
                <a:latin typeface="Myriad Pro"/>
                <a:ea typeface="Times New Roman" panose="02020603050405020304" pitchFamily="18" charset="0"/>
              </a:rPr>
              <a:t>DELIVERY</a:t>
            </a:r>
            <a:r>
              <a:rPr lang="en-US" sz="1100" dirty="0">
                <a:latin typeface="Myriad Pro"/>
                <a:ea typeface="Times New Roman" panose="02020603050405020304" pitchFamily="18" charset="0"/>
              </a:rPr>
              <a:t>  on medical </a:t>
            </a:r>
            <a:r>
              <a:rPr lang="en-US" sz="1100" dirty="0" err="1">
                <a:latin typeface="Myriad Pro"/>
                <a:ea typeface="Times New Roman" panose="02020603050405020304" pitchFamily="18" charset="0"/>
              </a:rPr>
              <a:t>presciption</a:t>
            </a:r>
            <a:r>
              <a:rPr lang="en-US" sz="1100" dirty="0">
                <a:latin typeface="Myriad Pro"/>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56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58040" y="334812"/>
            <a:ext cx="7841696" cy="6303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117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b="1" dirty="0">
                <a:effectLst>
                  <a:outerShdw blurRad="38100" dist="38100" dir="2700000" algn="tl">
                    <a:srgbClr val="000000">
                      <a:alpha val="43137"/>
                    </a:srgbClr>
                  </a:outerShdw>
                </a:effectLst>
              </a:rPr>
              <a:t>Conflicts of Interest</a:t>
            </a:r>
          </a:p>
        </p:txBody>
      </p:sp>
      <p:sp>
        <p:nvSpPr>
          <p:cNvPr id="5" name="Tijdelijke aanduiding voor inhoud 4"/>
          <p:cNvSpPr>
            <a:spLocks noGrp="1"/>
          </p:cNvSpPr>
          <p:nvPr>
            <p:ph idx="1"/>
          </p:nvPr>
        </p:nvSpPr>
        <p:spPr>
          <a:xfrm>
            <a:off x="838200" y="2462310"/>
            <a:ext cx="10515600" cy="3490206"/>
          </a:xfrm>
        </p:spPr>
        <p:txBody>
          <a:bodyPr>
            <a:normAutofit/>
          </a:bodyPr>
          <a:lstStyle/>
          <a:p>
            <a:r>
              <a:rPr lang="en-US" sz="3600" dirty="0"/>
              <a:t>GC is a principal consultant for MSD and received research grants and lecture fees over the years and performed funded research on </a:t>
            </a:r>
            <a:r>
              <a:rPr lang="en-US" sz="3600" dirty="0" err="1"/>
              <a:t>sugammadex</a:t>
            </a:r>
            <a:endParaRPr lang="en-US" sz="3600" dirty="0"/>
          </a:p>
          <a:p>
            <a:r>
              <a:rPr lang="en-US" sz="3600" dirty="0"/>
              <a:t>GC is a member of </a:t>
            </a:r>
            <a:r>
              <a:rPr lang="en-US" sz="3600" dirty="0" err="1"/>
              <a:t>Senzime</a:t>
            </a:r>
            <a:r>
              <a:rPr lang="en-US" sz="3600" dirty="0"/>
              <a:t> Scientific Advisory Board.</a:t>
            </a:r>
          </a:p>
        </p:txBody>
      </p:sp>
    </p:spTree>
    <p:extLst>
      <p:ext uri="{BB962C8B-B14F-4D97-AF65-F5344CB8AC3E}">
        <p14:creationId xmlns:p14="http://schemas.microsoft.com/office/powerpoint/2010/main" val="272320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Etiology of PPCs</a:t>
            </a:r>
          </a:p>
        </p:txBody>
      </p:sp>
      <p:sp>
        <p:nvSpPr>
          <p:cNvPr id="3" name="Tijdelijke aanduiding voor inhoud 2"/>
          <p:cNvSpPr>
            <a:spLocks noGrp="1"/>
          </p:cNvSpPr>
          <p:nvPr>
            <p:ph idx="1"/>
          </p:nvPr>
        </p:nvSpPr>
        <p:spPr/>
        <p:txBody>
          <a:bodyPr/>
          <a:lstStyle/>
          <a:p>
            <a:r>
              <a:rPr lang="en-US" dirty="0"/>
              <a:t>Multiple factors, including surgical, anesthetic and patient variables, contribute to the etiology of PPCs</a:t>
            </a:r>
          </a:p>
          <a:p>
            <a:pPr marL="0" indent="0">
              <a:buNone/>
            </a:pPr>
            <a:endParaRPr lang="en-US" dirty="0"/>
          </a:p>
          <a:p>
            <a:r>
              <a:rPr lang="en-US" b="1" dirty="0">
                <a:ln w="22225">
                  <a:solidFill>
                    <a:schemeClr val="accent2"/>
                  </a:solidFill>
                  <a:prstDash val="solid"/>
                </a:ln>
                <a:solidFill>
                  <a:schemeClr val="accent2">
                    <a:lumMod val="40000"/>
                    <a:lumOff val="60000"/>
                  </a:schemeClr>
                </a:solidFill>
              </a:rPr>
              <a:t>Surgical risk factors</a:t>
            </a:r>
            <a:r>
              <a:rPr lang="en-US" dirty="0"/>
              <a:t>: emergency surgery, long duration of surgery and type of surgery</a:t>
            </a:r>
          </a:p>
          <a:p>
            <a:r>
              <a:rPr lang="en-US" b="1" dirty="0">
                <a:ln w="22225">
                  <a:solidFill>
                    <a:schemeClr val="accent2"/>
                  </a:solidFill>
                  <a:prstDash val="solid"/>
                </a:ln>
                <a:solidFill>
                  <a:schemeClr val="accent2">
                    <a:lumMod val="40000"/>
                    <a:lumOff val="60000"/>
                  </a:schemeClr>
                </a:solidFill>
              </a:rPr>
              <a:t>Anesthetic causes</a:t>
            </a:r>
            <a:r>
              <a:rPr lang="en-US" dirty="0"/>
              <a:t>: opioids, NMBAs and general anesthesia</a:t>
            </a:r>
          </a:p>
          <a:p>
            <a:r>
              <a:rPr lang="en-US" b="1" dirty="0">
                <a:ln w="22225">
                  <a:solidFill>
                    <a:schemeClr val="accent2"/>
                  </a:solidFill>
                  <a:prstDash val="solid"/>
                </a:ln>
                <a:solidFill>
                  <a:schemeClr val="accent2">
                    <a:lumMod val="40000"/>
                    <a:lumOff val="60000"/>
                  </a:schemeClr>
                </a:solidFill>
              </a:rPr>
              <a:t>Patient risk factors</a:t>
            </a:r>
            <a:r>
              <a:rPr lang="en-US" dirty="0"/>
              <a:t>: chronic obstructive pulmonary disease, diabetes, obesity, advanced age</a:t>
            </a:r>
          </a:p>
        </p:txBody>
      </p:sp>
    </p:spTree>
    <p:extLst>
      <p:ext uri="{BB962C8B-B14F-4D97-AF65-F5344CB8AC3E}">
        <p14:creationId xmlns:p14="http://schemas.microsoft.com/office/powerpoint/2010/main" val="376178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Residual NMB and PPCs:</a:t>
            </a:r>
          </a:p>
        </p:txBody>
      </p:sp>
      <p:sp>
        <p:nvSpPr>
          <p:cNvPr id="5" name="Tijdelijke aanduiding voor tekst 4"/>
          <p:cNvSpPr>
            <a:spLocks noGrp="1"/>
          </p:cNvSpPr>
          <p:nvPr>
            <p:ph type="body" idx="1"/>
          </p:nvPr>
        </p:nvSpPr>
        <p:spPr/>
        <p:txBody>
          <a:bodyPr>
            <a:normAutofit/>
          </a:bodyPr>
          <a:lstStyle/>
          <a:p>
            <a:r>
              <a:rPr lang="en-US"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Evidence from the Past</a:t>
            </a:r>
          </a:p>
        </p:txBody>
      </p:sp>
    </p:spTree>
    <p:extLst>
      <p:ext uri="{BB962C8B-B14F-4D97-AF65-F5344CB8AC3E}">
        <p14:creationId xmlns:p14="http://schemas.microsoft.com/office/powerpoint/2010/main" val="225435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Mechanisms of PPCs</a:t>
            </a:r>
          </a:p>
        </p:txBody>
      </p:sp>
      <p:sp>
        <p:nvSpPr>
          <p:cNvPr id="5" name="Tijdelijke aanduiding voor inhoud 4"/>
          <p:cNvSpPr>
            <a:spLocks noGrp="1"/>
          </p:cNvSpPr>
          <p:nvPr>
            <p:ph idx="1"/>
          </p:nvPr>
        </p:nvSpPr>
        <p:spPr>
          <a:xfrm>
            <a:off x="838200" y="1825625"/>
            <a:ext cx="9863667" cy="4351338"/>
          </a:xfrm>
        </p:spPr>
        <p:txBody>
          <a:bodyPr>
            <a:noAutofit/>
          </a:bodyPr>
          <a:lstStyle/>
          <a:p>
            <a:pPr marL="0" indent="0">
              <a:buNone/>
            </a:pPr>
            <a:r>
              <a:rPr lang="en-US" dirty="0">
                <a:ln w="0"/>
                <a:effectLst>
                  <a:outerShdw blurRad="38100" dist="19050" dir="2700000" algn="tl" rotWithShape="0">
                    <a:schemeClr val="dk1">
                      <a:alpha val="40000"/>
                    </a:schemeClr>
                  </a:outerShdw>
                </a:effectLst>
              </a:rPr>
              <a:t>Residual effects of intraoperatively administered NMBAs  → impairment of muscular activity in the postoperative period → development of PPCs</a:t>
            </a:r>
          </a:p>
          <a:p>
            <a:pPr marL="0" indent="0">
              <a:buNone/>
            </a:pP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Impaired contraction of </a:t>
            </a:r>
            <a:r>
              <a:rPr lang="en-US"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ventilatory</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muscles with atelectasis formation</a:t>
            </a:r>
          </a:p>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Inability to cough</a:t>
            </a:r>
          </a:p>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Impaired swallowing, with accumulation of airway secretions and aspiration of gastric contents</a:t>
            </a:r>
          </a:p>
        </p:txBody>
      </p:sp>
    </p:spTree>
    <p:extLst>
      <p:ext uri="{BB962C8B-B14F-4D97-AF65-F5344CB8AC3E}">
        <p14:creationId xmlns:p14="http://schemas.microsoft.com/office/powerpoint/2010/main" val="206364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44450"/>
            <a:ext cx="7837487" cy="17097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795464"/>
            <a:ext cx="8661400" cy="498633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5604" name="Rectangle 4"/>
          <p:cNvSpPr>
            <a:spLocks noChangeArrowheads="1"/>
          </p:cNvSpPr>
          <p:nvPr/>
        </p:nvSpPr>
        <p:spPr bwMode="auto">
          <a:xfrm>
            <a:off x="6527800" y="1484314"/>
            <a:ext cx="348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BE" sz="1100" b="1"/>
              <a:t>Am J Respir Crit Care Med Vol 175. pp 9–15, 2007</a:t>
            </a:r>
          </a:p>
        </p:txBody>
      </p:sp>
      <p:sp>
        <p:nvSpPr>
          <p:cNvPr id="2" name="Ovaal 1"/>
          <p:cNvSpPr/>
          <p:nvPr/>
        </p:nvSpPr>
        <p:spPr>
          <a:xfrm>
            <a:off x="4368798" y="2460978"/>
            <a:ext cx="417688" cy="1162755"/>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p:cNvPicPr>
            <a:picLocks noChangeAspect="1"/>
          </p:cNvPicPr>
          <p:nvPr/>
        </p:nvPicPr>
        <p:blipFill>
          <a:blip r:embed="rId5"/>
          <a:stretch>
            <a:fillRect/>
          </a:stretch>
        </p:blipFill>
        <p:spPr>
          <a:xfrm>
            <a:off x="6111878" y="2460978"/>
            <a:ext cx="438950" cy="1182727"/>
          </a:xfrm>
          <a:prstGeom prst="rect">
            <a:avLst/>
          </a:prstGeom>
        </p:spPr>
      </p:pic>
      <p:sp>
        <p:nvSpPr>
          <p:cNvPr id="6" name="PIJL-OMLAAG 5"/>
          <p:cNvSpPr/>
          <p:nvPr/>
        </p:nvSpPr>
        <p:spPr>
          <a:xfrm rot="9145723">
            <a:off x="4565117" y="3680761"/>
            <a:ext cx="442739" cy="800100"/>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p:cNvPicPr>
            <a:picLocks noChangeAspect="1"/>
          </p:cNvPicPr>
          <p:nvPr/>
        </p:nvPicPr>
        <p:blipFill>
          <a:blip r:embed="rId6"/>
          <a:stretch>
            <a:fillRect/>
          </a:stretch>
        </p:blipFill>
        <p:spPr>
          <a:xfrm>
            <a:off x="6239035" y="3733952"/>
            <a:ext cx="609653" cy="798645"/>
          </a:xfrm>
          <a:prstGeom prst="rect">
            <a:avLst/>
          </a:prstGeom>
        </p:spPr>
      </p:pic>
    </p:spTree>
    <p:extLst>
      <p:ext uri="{BB962C8B-B14F-4D97-AF65-F5344CB8AC3E}">
        <p14:creationId xmlns:p14="http://schemas.microsoft.com/office/powerpoint/2010/main" val="19703175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38616"/>
            <a:ext cx="10515600" cy="1325563"/>
          </a:xfr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Effect of the reversal of residual block on PPCs: less frequent if neostigmine had been used</a:t>
            </a:r>
          </a:p>
        </p:txBody>
      </p:sp>
      <p:sp>
        <p:nvSpPr>
          <p:cNvPr id="3" name="Tijdelijke aanduiding voor inhoud 2"/>
          <p:cNvSpPr>
            <a:spLocks noGrp="1"/>
          </p:cNvSpPr>
          <p:nvPr>
            <p:ph sz="half" idx="1"/>
          </p:nvPr>
        </p:nvSpPr>
        <p:spPr>
          <a:xfrm>
            <a:off x="838200" y="2199116"/>
            <a:ext cx="5181600" cy="4351338"/>
          </a:xfrm>
        </p:spPr>
        <p:txBody>
          <a:bodyPr>
            <a:normAutofit/>
          </a:bodyPr>
          <a:lstStyle/>
          <a:p>
            <a:r>
              <a:rPr lang="en-US" dirty="0"/>
              <a:t>NMBA but </a:t>
            </a:r>
            <a:r>
              <a:rPr lang="en-US" b="1" dirty="0"/>
              <a:t>not</a:t>
            </a:r>
            <a:r>
              <a:rPr lang="en-US" dirty="0"/>
              <a:t> a reversal agent: 2.3 times more PPCs than those who received neostigmine</a:t>
            </a:r>
          </a:p>
          <a:p>
            <a:pPr marL="457200" lvl="1" indent="0">
              <a:buNone/>
            </a:pPr>
            <a:r>
              <a:rPr lang="en-US" sz="2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Bulka</a:t>
            </a:r>
            <a:r>
              <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CM, et al. </a:t>
            </a:r>
            <a:r>
              <a:rPr lang="en-US" sz="2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Nondepolarizing</a:t>
            </a:r>
            <a:r>
              <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neuromuscular blocking agents, reversal, and risk of postoperative pneumonia. Anesthesiology 2016;125:647–655. </a:t>
            </a:r>
          </a:p>
        </p:txBody>
      </p:sp>
      <p:sp>
        <p:nvSpPr>
          <p:cNvPr id="4" name="Tijdelijke aanduiding voor inhoud 3"/>
          <p:cNvSpPr>
            <a:spLocks noGrp="1"/>
          </p:cNvSpPr>
          <p:nvPr>
            <p:ph sz="half" idx="2"/>
          </p:nvPr>
        </p:nvSpPr>
        <p:spPr>
          <a:xfrm>
            <a:off x="6172200" y="2199116"/>
            <a:ext cx="5331178" cy="4351338"/>
          </a:xfrm>
        </p:spPr>
        <p:txBody>
          <a:bodyPr>
            <a:normAutofit/>
          </a:bodyPr>
          <a:lstStyle/>
          <a:p>
            <a:r>
              <a:rPr lang="en-US" b="1" dirty="0"/>
              <a:t>Not</a:t>
            </a:r>
            <a:r>
              <a:rPr lang="en-US" dirty="0"/>
              <a:t> administering neostigmine was associated with a 70% increase in PPCs</a:t>
            </a:r>
          </a:p>
          <a:p>
            <a:pPr marL="457200" lvl="1" indent="0">
              <a:buNone/>
            </a:pPr>
            <a:r>
              <a:rPr lang="en-US" sz="1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Bronsert</a:t>
            </a:r>
            <a:r>
              <a:rPr lang="en-US" sz="1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MR, et al. </a:t>
            </a:r>
            <a:r>
              <a:rPr lang="en-US" sz="1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Intermediateacting</a:t>
            </a:r>
            <a:r>
              <a:rPr lang="en-US" sz="1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1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nondepolarizing</a:t>
            </a:r>
            <a:r>
              <a:rPr lang="en-US" sz="1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neuromuscular blocking agents and risk of postoperative 30-day morbidity and mortality, and long-term survival. </a:t>
            </a:r>
            <a:r>
              <a:rPr lang="en-US" sz="1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Anesth</a:t>
            </a:r>
            <a:r>
              <a:rPr lang="en-US" sz="1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1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Analg</a:t>
            </a:r>
            <a:r>
              <a:rPr lang="en-US" sz="1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2017;124:1476–1483.</a:t>
            </a:r>
          </a:p>
          <a:p>
            <a:endParaRPr lang="en-US" dirty="0"/>
          </a:p>
        </p:txBody>
      </p:sp>
    </p:spTree>
    <p:extLst>
      <p:ext uri="{BB962C8B-B14F-4D97-AF65-F5344CB8AC3E}">
        <p14:creationId xmlns:p14="http://schemas.microsoft.com/office/powerpoint/2010/main" val="3775190674"/>
      </p:ext>
    </p:extLst>
  </p:cSld>
  <p:clrMapOvr>
    <a:masterClrMapping/>
  </p:clrMapOvr>
</p:sld>
</file>

<file path=ppt/theme/theme1.xml><?xml version="1.0" encoding="utf-8"?>
<a:theme xmlns:a="http://schemas.openxmlformats.org/drawingml/2006/main" name="Sjabloon met melancholiek abstract ontwer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305_TF03460530" id="{AB33FBD2-5213-4222-BED1-572203299FAC}" vid="{D8153BF6-EC83-407A-9A28-5240D8E54CA3}"/>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Props1.xml><?xml version="1.0" encoding="utf-8"?>
<ds:datastoreItem xmlns:ds="http://schemas.openxmlformats.org/officeDocument/2006/customXml" ds:itemID="{0B8DA2E9-74D3-45E7-B2FE-9EB6904C053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Dia’s met melancholiek abstract ontwerp</Template>
  <TotalTime>761</TotalTime>
  <Words>3428</Words>
  <Application>Microsoft Office PowerPoint</Application>
  <PresentationFormat>Widescreen</PresentationFormat>
  <Paragraphs>137</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Century Gothic</vt:lpstr>
      <vt:lpstr>Myriad Pro</vt:lpstr>
      <vt:lpstr>Shaker2Lancet-Regular</vt:lpstr>
      <vt:lpstr>Times New Roman</vt:lpstr>
      <vt:lpstr>Verdana</vt:lpstr>
      <vt:lpstr>Wingdings</vt:lpstr>
      <vt:lpstr>Sjabloon met melancholiek abstract ontwerp</vt:lpstr>
      <vt:lpstr>Residual Neuromuscular Blockade and Postoperative Pulmonary Complications: What Does the Recent Evidence Demonstrate?</vt:lpstr>
      <vt:lpstr>PowerPoint Presentation</vt:lpstr>
      <vt:lpstr>PowerPoint Presentation</vt:lpstr>
      <vt:lpstr>Conflicts of Interest</vt:lpstr>
      <vt:lpstr>Etiology of PPCs</vt:lpstr>
      <vt:lpstr>Residual NMB and PPCs:</vt:lpstr>
      <vt:lpstr>Mechanisms of PPCs</vt:lpstr>
      <vt:lpstr>PowerPoint Presentation</vt:lpstr>
      <vt:lpstr>Effect of the reversal of residual block on PPCs: less frequent if neostigmine had been used</vt:lpstr>
      <vt:lpstr>PowerPoint Presentation</vt:lpstr>
      <vt:lpstr>Residual NMB and PPCs:</vt:lpstr>
      <vt:lpstr>PowerPoint Presentation</vt:lpstr>
      <vt:lpstr>PowerPoint Presentation</vt:lpstr>
      <vt:lpstr>PowerPoint Presentation</vt:lpstr>
      <vt:lpstr>POPULAR study - ESA</vt:lpstr>
      <vt:lpstr>PowerPoint Presentation</vt:lpstr>
      <vt:lpstr>Monitoring techniques: acceleromyography – electromyography –kinemyography</vt:lpstr>
      <vt:lpstr>PowerPoint Presentation</vt:lpstr>
      <vt:lpstr>Residual NMB and PPCs:</vt:lpstr>
      <vt:lpstr>Effects of High Neuromuscular Blocking Agent Dose on Postoperative Respiratory Complications in Infants and Children  Flora T. Scheffenbichler et al, AAS 2020;64:156-167.</vt:lpstr>
      <vt:lpstr>PowerPoint Presentation</vt:lpstr>
      <vt:lpstr>At last… </vt:lpstr>
      <vt:lpstr>* More efficient reversal of NMB with    less residual paralysis * Full recovery in diaphragm function</vt:lpstr>
      <vt:lpstr>PowerPoint Presentation</vt:lpstr>
      <vt:lpstr>Abbreviations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Titelindeling</dc:title>
  <dc:creator>Guy Cammu</dc:creator>
  <cp:lastModifiedBy>Clerinx, Luc</cp:lastModifiedBy>
  <cp:revision>58</cp:revision>
  <dcterms:created xsi:type="dcterms:W3CDTF">2020-04-21T20:09:03Z</dcterms:created>
  <dcterms:modified xsi:type="dcterms:W3CDTF">2020-11-05T08:41:57Z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docIndexRef">
    <vt:lpwstr>a3bd48f8-37c3-439d-b0ff-b87fe2169956</vt:lpwstr>
  </property>
  <property fmtid="{D5CDD505-2E9C-101B-9397-08002B2CF9AE}" pid="13" name="bjSaver">
    <vt:lpwstr>8F3kNtTSeChJrYsxSeGB5mKquTDkAhjD</vt:lpwstr>
  </property>
  <property fmtid="{D5CDD505-2E9C-101B-9397-08002B2CF9AE}" pid="14"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5" name="bjDocumentLabelXML-0">
    <vt:lpwstr>ames.com/2008/01/sie/internal/label"&gt;&lt;element uid="9920fcc9-9f43-4d43-9e3e-b98a219cfd55" value="" /&gt;&lt;/sisl&gt;</vt:lpwstr>
  </property>
  <property fmtid="{D5CDD505-2E9C-101B-9397-08002B2CF9AE}" pid="16" name="bjDocumentSecurityLabel">
    <vt:lpwstr>Not Classified</vt:lpwstr>
  </property>
  <property fmtid="{D5CDD505-2E9C-101B-9397-08002B2CF9AE}" pid="17" name="_AdHocReviewCycleID">
    <vt:i4>-950526263</vt:i4>
  </property>
  <property fmtid="{D5CDD505-2E9C-101B-9397-08002B2CF9AE}" pid="18" name="_NewReviewCycle">
    <vt:lpwstr/>
  </property>
  <property fmtid="{D5CDD505-2E9C-101B-9397-08002B2CF9AE}" pid="19" name="_EmailSubject">
    <vt:lpwstr>Live Webcast : Focus on Post-Operative Pulmonary Complications Dec. 5th 2020</vt:lpwstr>
  </property>
  <property fmtid="{D5CDD505-2E9C-101B-9397-08002B2CF9AE}" pid="20" name="_AuthorEmail">
    <vt:lpwstr>luc_clerinx@merck.com</vt:lpwstr>
  </property>
  <property fmtid="{D5CDD505-2E9C-101B-9397-08002B2CF9AE}" pid="21" name="_AuthorEmailDisplayName">
    <vt:lpwstr>Clerinx, Luc</vt:lpwstr>
  </property>
  <property fmtid="{D5CDD505-2E9C-101B-9397-08002B2CF9AE}" pid="22" name="_PreviousAdHocReviewCycleID">
    <vt:i4>-1228093453</vt:i4>
  </property>
</Properties>
</file>