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1352" r:id="rId2"/>
    <p:sldId id="1445" r:id="rId3"/>
    <p:sldId id="295" r:id="rId4"/>
    <p:sldId id="1354" r:id="rId5"/>
    <p:sldId id="1399" r:id="rId6"/>
    <p:sldId id="1356" r:id="rId7"/>
    <p:sldId id="1460" r:id="rId8"/>
    <p:sldId id="1446" r:id="rId9"/>
    <p:sldId id="1366" r:id="rId10"/>
    <p:sldId id="1390" r:id="rId11"/>
    <p:sldId id="1461" r:id="rId12"/>
    <p:sldId id="1336" r:id="rId13"/>
    <p:sldId id="1462" r:id="rId14"/>
    <p:sldId id="1355" r:id="rId15"/>
    <p:sldId id="1463" r:id="rId16"/>
    <p:sldId id="1337" r:id="rId17"/>
    <p:sldId id="1464" r:id="rId18"/>
    <p:sldId id="1235" r:id="rId19"/>
    <p:sldId id="1465" r:id="rId20"/>
    <p:sldId id="1394" r:id="rId21"/>
    <p:sldId id="1466" r:id="rId22"/>
    <p:sldId id="1448" r:id="rId23"/>
    <p:sldId id="1471" r:id="rId24"/>
    <p:sldId id="1310" r:id="rId25"/>
    <p:sldId id="1467" r:id="rId26"/>
    <p:sldId id="1358" r:id="rId27"/>
    <p:sldId id="1144" r:id="rId28"/>
    <p:sldId id="1106" r:id="rId29"/>
    <p:sldId id="1236" r:id="rId30"/>
    <p:sldId id="1468" r:id="rId31"/>
    <p:sldId id="1359" r:id="rId32"/>
    <p:sldId id="1474" r:id="rId33"/>
    <p:sldId id="1469" r:id="rId34"/>
    <p:sldId id="1450" r:id="rId35"/>
    <p:sldId id="1313" r:id="rId36"/>
    <p:sldId id="1315" r:id="rId37"/>
    <p:sldId id="2210" r:id="rId38"/>
    <p:sldId id="2211" r:id="rId39"/>
    <p:sldId id="1243" r:id="rId40"/>
    <p:sldId id="1206" r:id="rId41"/>
    <p:sldId id="1260" r:id="rId42"/>
    <p:sldId id="1456" r:id="rId43"/>
    <p:sldId id="1949" r:id="rId44"/>
    <p:sldId id="1240" r:id="rId45"/>
    <p:sldId id="1470" r:id="rId46"/>
    <p:sldId id="1384" r:id="rId47"/>
    <p:sldId id="1386" r:id="rId48"/>
    <p:sldId id="1385" r:id="rId49"/>
    <p:sldId id="346" r:id="rId50"/>
    <p:sldId id="1478" r:id="rId51"/>
    <p:sldId id="1479" r:id="rId52"/>
    <p:sldId id="1480" r:id="rId53"/>
    <p:sldId id="1167" r:id="rId54"/>
    <p:sldId id="141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92923" autoAdjust="0"/>
  </p:normalViewPr>
  <p:slideViewPr>
    <p:cSldViewPr snapToGrid="0" snapToObjects="1">
      <p:cViewPr varScale="1">
        <p:scale>
          <a:sx n="86" d="100"/>
          <a:sy n="86" d="100"/>
        </p:scale>
        <p:origin x="2656" y="192"/>
      </p:cViewPr>
      <p:guideLst>
        <p:guide orient="horz" pos="2160"/>
        <p:guide pos="2880"/>
      </p:guideLst>
    </p:cSldViewPr>
  </p:slideViewPr>
  <p:notesTextViewPr>
    <p:cViewPr>
      <p:scale>
        <a:sx n="100" d="100"/>
        <a:sy n="100" d="100"/>
      </p:scale>
      <p:origin x="0" y="0"/>
    </p:cViewPr>
  </p:notesTextViewPr>
  <p:sorterViewPr>
    <p:cViewPr>
      <p:scale>
        <a:sx n="1" d="1"/>
        <a:sy n="1" d="1"/>
      </p:scale>
      <p:origin x="0" y="18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4A7780-258F-6E47-B0B2-2141E5C8FE3E}" type="datetimeFigureOut">
              <a:rPr lang="it-IT" smtClean="0"/>
              <a:t>24/11/20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DDBDF9-E85A-C945-B974-3D3F825174C9}" type="slidenum">
              <a:rPr lang="it-IT" smtClean="0"/>
              <a:t>‹N›</a:t>
            </a:fld>
            <a:endParaRPr lang="it-IT"/>
          </a:p>
        </p:txBody>
      </p:sp>
    </p:spTree>
    <p:extLst>
      <p:ext uri="{BB962C8B-B14F-4D97-AF65-F5344CB8AC3E}">
        <p14:creationId xmlns:p14="http://schemas.microsoft.com/office/powerpoint/2010/main" val="39694123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Tree>
    <p:extLst>
      <p:ext uri="{BB962C8B-B14F-4D97-AF65-F5344CB8AC3E}">
        <p14:creationId xmlns:p14="http://schemas.microsoft.com/office/powerpoint/2010/main" val="2186026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21</a:t>
            </a:fld>
            <a:endParaRPr lang="it-IT"/>
          </a:p>
        </p:txBody>
      </p:sp>
    </p:spTree>
    <p:extLst>
      <p:ext uri="{BB962C8B-B14F-4D97-AF65-F5344CB8AC3E}">
        <p14:creationId xmlns:p14="http://schemas.microsoft.com/office/powerpoint/2010/main" val="1630803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it-IT">
              <a:latin typeface="Times New Roman"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aseline="-25000">
                <a:solidFill>
                  <a:schemeClr val="bg1"/>
                </a:solidFill>
                <a:latin typeface="Arial" charset="0"/>
                <a:ea typeface="ＭＳ Ｐゴシック" charset="-128"/>
                <a:cs typeface="ＭＳ Ｐゴシック" charset="-128"/>
              </a:defRPr>
            </a:lvl1pPr>
            <a:lvl2pPr marL="742950" indent="-285750">
              <a:defRPr sz="2800" baseline="-25000">
                <a:solidFill>
                  <a:schemeClr val="bg1"/>
                </a:solidFill>
                <a:latin typeface="Arial" charset="0"/>
                <a:ea typeface="ＭＳ Ｐゴシック" charset="-128"/>
                <a:cs typeface="ＭＳ Ｐゴシック" charset="-128"/>
              </a:defRPr>
            </a:lvl2pPr>
            <a:lvl3pPr marL="1143000" indent="-228600">
              <a:defRPr sz="2800" baseline="-25000">
                <a:solidFill>
                  <a:schemeClr val="bg1"/>
                </a:solidFill>
                <a:latin typeface="Arial" charset="0"/>
                <a:ea typeface="ＭＳ Ｐゴシック" charset="-128"/>
                <a:cs typeface="ＭＳ Ｐゴシック" charset="-128"/>
              </a:defRPr>
            </a:lvl3pPr>
            <a:lvl4pPr marL="1600200" indent="-228600">
              <a:defRPr sz="2800" baseline="-25000">
                <a:solidFill>
                  <a:schemeClr val="bg1"/>
                </a:solidFill>
                <a:latin typeface="Arial" charset="0"/>
                <a:ea typeface="ＭＳ Ｐゴシック" charset="-128"/>
                <a:cs typeface="ＭＳ Ｐゴシック" charset="-128"/>
              </a:defRPr>
            </a:lvl4pPr>
            <a:lvl5pPr marL="2057400" indent="-228600">
              <a:defRPr sz="2800" baseline="-25000">
                <a:solidFill>
                  <a:schemeClr val="bg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9pPr>
          </a:lstStyle>
          <a:p>
            <a:fld id="{FE0DF936-8415-2249-9D14-9F66D921ECB8}" type="slidenum">
              <a:rPr lang="it-IT" altLang="it-IT" sz="1200" baseline="0">
                <a:solidFill>
                  <a:schemeClr val="tx1"/>
                </a:solidFill>
                <a:latin typeface="Times New Roman" charset="0"/>
              </a:rPr>
              <a:pPr/>
              <a:t>22</a:t>
            </a:fld>
            <a:endParaRPr lang="it-IT" altLang="it-IT" sz="1200" baseline="0">
              <a:solidFill>
                <a:schemeClr val="tx1"/>
              </a:solidFill>
              <a:latin typeface="Times New Roman" charset="0"/>
            </a:endParaRPr>
          </a:p>
        </p:txBody>
      </p:sp>
    </p:spTree>
    <p:extLst>
      <p:ext uri="{BB962C8B-B14F-4D97-AF65-F5344CB8AC3E}">
        <p14:creationId xmlns:p14="http://schemas.microsoft.com/office/powerpoint/2010/main" val="1260198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23</a:t>
            </a:fld>
            <a:endParaRPr lang="it-IT"/>
          </a:p>
        </p:txBody>
      </p:sp>
    </p:spTree>
    <p:extLst>
      <p:ext uri="{BB962C8B-B14F-4D97-AF65-F5344CB8AC3E}">
        <p14:creationId xmlns:p14="http://schemas.microsoft.com/office/powerpoint/2010/main" val="1208576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25</a:t>
            </a:fld>
            <a:endParaRPr lang="it-IT"/>
          </a:p>
        </p:txBody>
      </p:sp>
    </p:spTree>
    <p:extLst>
      <p:ext uri="{BB962C8B-B14F-4D97-AF65-F5344CB8AC3E}">
        <p14:creationId xmlns:p14="http://schemas.microsoft.com/office/powerpoint/2010/main" val="934841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29</a:t>
            </a:fld>
            <a:endParaRPr lang="it-IT"/>
          </a:p>
        </p:txBody>
      </p:sp>
    </p:spTree>
    <p:extLst>
      <p:ext uri="{BB962C8B-B14F-4D97-AF65-F5344CB8AC3E}">
        <p14:creationId xmlns:p14="http://schemas.microsoft.com/office/powerpoint/2010/main" val="49019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30</a:t>
            </a:fld>
            <a:endParaRPr lang="it-IT"/>
          </a:p>
        </p:txBody>
      </p:sp>
    </p:spTree>
    <p:extLst>
      <p:ext uri="{BB962C8B-B14F-4D97-AF65-F5344CB8AC3E}">
        <p14:creationId xmlns:p14="http://schemas.microsoft.com/office/powerpoint/2010/main" val="496693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33</a:t>
            </a:fld>
            <a:endParaRPr lang="it-IT"/>
          </a:p>
        </p:txBody>
      </p:sp>
    </p:spTree>
    <p:extLst>
      <p:ext uri="{BB962C8B-B14F-4D97-AF65-F5344CB8AC3E}">
        <p14:creationId xmlns:p14="http://schemas.microsoft.com/office/powerpoint/2010/main" val="1080746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baseline="-25000">
                <a:solidFill>
                  <a:schemeClr val="bg1"/>
                </a:solidFill>
                <a:latin typeface="Arial" charset="0"/>
                <a:ea typeface="ＭＳ Ｐゴシック" charset="-128"/>
                <a:cs typeface="ＭＳ Ｐゴシック" charset="-128"/>
              </a:defRPr>
            </a:lvl1pPr>
            <a:lvl2pPr marL="742950" indent="-285750">
              <a:defRPr sz="2800" baseline="-25000">
                <a:solidFill>
                  <a:schemeClr val="bg1"/>
                </a:solidFill>
                <a:latin typeface="Arial" charset="0"/>
                <a:ea typeface="ＭＳ Ｐゴシック" charset="-128"/>
                <a:cs typeface="ＭＳ Ｐゴシック" charset="-128"/>
              </a:defRPr>
            </a:lvl2pPr>
            <a:lvl3pPr marL="1143000" indent="-228600">
              <a:defRPr sz="2800" baseline="-25000">
                <a:solidFill>
                  <a:schemeClr val="bg1"/>
                </a:solidFill>
                <a:latin typeface="Arial" charset="0"/>
                <a:ea typeface="ＭＳ Ｐゴシック" charset="-128"/>
                <a:cs typeface="ＭＳ Ｐゴシック" charset="-128"/>
              </a:defRPr>
            </a:lvl3pPr>
            <a:lvl4pPr marL="1600200" indent="-228600">
              <a:defRPr sz="2800" baseline="-25000">
                <a:solidFill>
                  <a:schemeClr val="bg1"/>
                </a:solidFill>
                <a:latin typeface="Arial" charset="0"/>
                <a:ea typeface="ＭＳ Ｐゴシック" charset="-128"/>
                <a:cs typeface="ＭＳ Ｐゴシック" charset="-128"/>
              </a:defRPr>
            </a:lvl4pPr>
            <a:lvl5pPr marL="2057400" indent="-228600">
              <a:defRPr sz="2800" baseline="-25000">
                <a:solidFill>
                  <a:schemeClr val="bg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9pPr>
          </a:lstStyle>
          <a:p>
            <a:pPr algn="r" eaLnBrk="1" hangingPunct="1"/>
            <a:fld id="{E3F1D2C2-A8D9-C840-B9EF-2A2AD9CA5B22}" type="slidenum">
              <a:rPr lang="it-IT" altLang="it-IT" sz="1200">
                <a:solidFill>
                  <a:schemeClr val="tx1"/>
                </a:solidFill>
                <a:latin typeface="Times New Roman" charset="0"/>
              </a:rPr>
              <a:pPr algn="r" eaLnBrk="1" hangingPunct="1"/>
              <a:t>34</a:t>
            </a:fld>
            <a:endParaRPr lang="it-IT" altLang="it-IT" sz="1200">
              <a:solidFill>
                <a:schemeClr val="tx1"/>
              </a:solidFill>
              <a:latin typeface="Times New Roman" charset="0"/>
            </a:endParaRPr>
          </a:p>
        </p:txBody>
      </p:sp>
      <p:sp>
        <p:nvSpPr>
          <p:cNvPr id="34818" name="Segnaposto immagine diapositiva 1"/>
          <p:cNvSpPr>
            <a:spLocks noGrp="1" noRot="1" noChangeAspect="1" noTextEdit="1"/>
          </p:cNvSpPr>
          <p:nvPr>
            <p:ph type="sldImg"/>
          </p:nvPr>
        </p:nvSpPr>
        <p:spPr>
          <a:ln/>
        </p:spPr>
      </p:sp>
      <p:sp>
        <p:nvSpPr>
          <p:cNvPr id="3481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it-IT" altLang="it-IT">
              <a:latin typeface="Times New Roman" charset="0"/>
            </a:endParaRPr>
          </a:p>
        </p:txBody>
      </p:sp>
      <p:sp>
        <p:nvSpPr>
          <p:cNvPr id="34820"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baseline="-25000">
                <a:solidFill>
                  <a:schemeClr val="bg1"/>
                </a:solidFill>
                <a:latin typeface="Arial" charset="0"/>
                <a:ea typeface="ＭＳ Ｐゴシック" charset="-128"/>
                <a:cs typeface="ＭＳ Ｐゴシック" charset="-128"/>
              </a:defRPr>
            </a:lvl1pPr>
            <a:lvl2pPr marL="742950" indent="-285750">
              <a:defRPr sz="2800" baseline="-25000">
                <a:solidFill>
                  <a:schemeClr val="bg1"/>
                </a:solidFill>
                <a:latin typeface="Arial" charset="0"/>
                <a:ea typeface="ＭＳ Ｐゴシック" charset="-128"/>
                <a:cs typeface="ＭＳ Ｐゴシック" charset="-128"/>
              </a:defRPr>
            </a:lvl2pPr>
            <a:lvl3pPr marL="1143000" indent="-228600">
              <a:defRPr sz="2800" baseline="-25000">
                <a:solidFill>
                  <a:schemeClr val="bg1"/>
                </a:solidFill>
                <a:latin typeface="Arial" charset="0"/>
                <a:ea typeface="ＭＳ Ｐゴシック" charset="-128"/>
                <a:cs typeface="ＭＳ Ｐゴシック" charset="-128"/>
              </a:defRPr>
            </a:lvl3pPr>
            <a:lvl4pPr marL="1600200" indent="-228600">
              <a:defRPr sz="2800" baseline="-25000">
                <a:solidFill>
                  <a:schemeClr val="bg1"/>
                </a:solidFill>
                <a:latin typeface="Arial" charset="0"/>
                <a:ea typeface="ＭＳ Ｐゴシック" charset="-128"/>
                <a:cs typeface="ＭＳ Ｐゴシック" charset="-128"/>
              </a:defRPr>
            </a:lvl4pPr>
            <a:lvl5pPr marL="2057400" indent="-228600">
              <a:defRPr sz="2800" baseline="-25000">
                <a:solidFill>
                  <a:schemeClr val="bg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9pPr>
          </a:lstStyle>
          <a:p>
            <a:pPr algn="r" eaLnBrk="1" hangingPunct="1"/>
            <a:fld id="{A6741CB2-9E18-3B41-AC53-00EE1D2F6DEB}" type="slidenum">
              <a:rPr lang="it-IT" altLang="it-IT" sz="1200">
                <a:solidFill>
                  <a:schemeClr val="tx1"/>
                </a:solidFill>
                <a:latin typeface="Calibri" charset="0"/>
              </a:rPr>
              <a:pPr algn="r" eaLnBrk="1" hangingPunct="1"/>
              <a:t>34</a:t>
            </a:fld>
            <a:endParaRPr lang="it-IT" altLang="it-IT" sz="1200">
              <a:solidFill>
                <a:schemeClr val="tx1"/>
              </a:solidFill>
              <a:latin typeface="Calibri" charset="0"/>
            </a:endParaRPr>
          </a:p>
        </p:txBody>
      </p:sp>
    </p:spTree>
    <p:extLst>
      <p:ext uri="{BB962C8B-B14F-4D97-AF65-F5344CB8AC3E}">
        <p14:creationId xmlns:p14="http://schemas.microsoft.com/office/powerpoint/2010/main" val="931792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p:cNvSpPr>
            <a:spLocks noGrp="1" noRot="1" noChangeAspect="1" noTextEdit="1"/>
          </p:cNvSpPr>
          <p:nvPr>
            <p:ph type="sldImg"/>
          </p:nvPr>
        </p:nvSpPr>
        <p:spPr>
          <a:ln/>
        </p:spPr>
      </p:sp>
      <p:sp>
        <p:nvSpPr>
          <p:cNvPr id="55298"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ea typeface="ＭＳ Ｐゴシック" charset="-128"/>
            </a:endParaRPr>
          </a:p>
        </p:txBody>
      </p:sp>
      <p:sp>
        <p:nvSpPr>
          <p:cNvPr id="55299"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C0EC091-4839-3046-A084-F0135962D950}" type="slidenum">
              <a:rPr lang="en-US" altLang="it-IT" sz="1200"/>
              <a:pPr/>
              <a:t>41</a:t>
            </a:fld>
            <a:endParaRPr lang="en-US" altLang="it-IT" sz="1200"/>
          </a:p>
        </p:txBody>
      </p:sp>
    </p:spTree>
    <p:extLst>
      <p:ext uri="{BB962C8B-B14F-4D97-AF65-F5344CB8AC3E}">
        <p14:creationId xmlns:p14="http://schemas.microsoft.com/office/powerpoint/2010/main" val="4216705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egnaposto immagine diapositiva 1"/>
          <p:cNvSpPr>
            <a:spLocks noGrp="1" noRot="1" noChangeAspect="1" noTextEdit="1"/>
          </p:cNvSpPr>
          <p:nvPr>
            <p:ph type="sldImg"/>
          </p:nvPr>
        </p:nvSpPr>
        <p:spPr>
          <a:ln/>
        </p:spPr>
      </p:sp>
      <p:sp>
        <p:nvSpPr>
          <p:cNvPr id="7168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ltLang="it-IT">
              <a:latin typeface="Times New Roman" charset="0"/>
            </a:endParaRPr>
          </a:p>
        </p:txBody>
      </p:sp>
      <p:sp>
        <p:nvSpPr>
          <p:cNvPr id="7168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aseline="-25000">
                <a:solidFill>
                  <a:schemeClr val="bg1"/>
                </a:solidFill>
                <a:latin typeface="Arial" charset="0"/>
                <a:ea typeface="ＭＳ Ｐゴシック" charset="-128"/>
                <a:cs typeface="ＭＳ Ｐゴシック" charset="-128"/>
              </a:defRPr>
            </a:lvl1pPr>
            <a:lvl2pPr marL="742950" indent="-285750">
              <a:defRPr sz="2800" baseline="-25000">
                <a:solidFill>
                  <a:schemeClr val="bg1"/>
                </a:solidFill>
                <a:latin typeface="Arial" charset="0"/>
                <a:ea typeface="ＭＳ Ｐゴシック" charset="-128"/>
                <a:cs typeface="ＭＳ Ｐゴシック" charset="-128"/>
              </a:defRPr>
            </a:lvl2pPr>
            <a:lvl3pPr marL="1143000" indent="-228600">
              <a:defRPr sz="2800" baseline="-25000">
                <a:solidFill>
                  <a:schemeClr val="bg1"/>
                </a:solidFill>
                <a:latin typeface="Arial" charset="0"/>
                <a:ea typeface="ＭＳ Ｐゴシック" charset="-128"/>
                <a:cs typeface="ＭＳ Ｐゴシック" charset="-128"/>
              </a:defRPr>
            </a:lvl3pPr>
            <a:lvl4pPr marL="1600200" indent="-228600">
              <a:defRPr sz="2800" baseline="-25000">
                <a:solidFill>
                  <a:schemeClr val="bg1"/>
                </a:solidFill>
                <a:latin typeface="Arial" charset="0"/>
                <a:ea typeface="ＭＳ Ｐゴシック" charset="-128"/>
                <a:cs typeface="ＭＳ Ｐゴシック" charset="-128"/>
              </a:defRPr>
            </a:lvl4pPr>
            <a:lvl5pPr marL="2057400" indent="-228600">
              <a:defRPr sz="2800" baseline="-25000">
                <a:solidFill>
                  <a:schemeClr val="bg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2800" baseline="-25000">
                <a:solidFill>
                  <a:schemeClr val="bg1"/>
                </a:solidFill>
                <a:latin typeface="Arial" charset="0"/>
                <a:ea typeface="ＭＳ Ｐゴシック" charset="-128"/>
                <a:cs typeface="ＭＳ Ｐゴシック" charset="-128"/>
              </a:defRPr>
            </a:lvl9pPr>
          </a:lstStyle>
          <a:p>
            <a:fld id="{AF5D0BD8-41F9-714A-AD8F-F950EE9572BA}" type="slidenum">
              <a:rPr lang="it-IT" altLang="it-IT" sz="1200" baseline="0">
                <a:solidFill>
                  <a:schemeClr val="tx1"/>
                </a:solidFill>
                <a:latin typeface="Times New Roman" charset="0"/>
              </a:rPr>
              <a:pPr/>
              <a:t>42</a:t>
            </a:fld>
            <a:endParaRPr lang="it-IT" altLang="it-IT" sz="1200" baseline="0">
              <a:solidFill>
                <a:schemeClr val="tx1"/>
              </a:solidFill>
              <a:latin typeface="Times New Roman" charset="0"/>
            </a:endParaRPr>
          </a:p>
        </p:txBody>
      </p:sp>
    </p:spTree>
    <p:extLst>
      <p:ext uri="{BB962C8B-B14F-4D97-AF65-F5344CB8AC3E}">
        <p14:creationId xmlns:p14="http://schemas.microsoft.com/office/powerpoint/2010/main" val="2434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5</a:t>
            </a:fld>
            <a:endParaRPr lang="it-IT"/>
          </a:p>
        </p:txBody>
      </p:sp>
    </p:spTree>
    <p:extLst>
      <p:ext uri="{BB962C8B-B14F-4D97-AF65-F5344CB8AC3E}">
        <p14:creationId xmlns:p14="http://schemas.microsoft.com/office/powerpoint/2010/main" val="1739978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egnaposto immagine diapositiva 1">
            <a:extLst>
              <a:ext uri="{FF2B5EF4-FFF2-40B4-BE49-F238E27FC236}">
                <a16:creationId xmlns:a16="http://schemas.microsoft.com/office/drawing/2014/main" id="{47543E8D-B788-CC4F-B4C0-B7A2E26FEFC7}"/>
              </a:ext>
            </a:extLst>
          </p:cNvPr>
          <p:cNvSpPr>
            <a:spLocks noGrp="1" noRot="1" noChangeAspect="1" noTextEdit="1"/>
          </p:cNvSpPr>
          <p:nvPr>
            <p:ph type="sldImg"/>
          </p:nvPr>
        </p:nvSpPr>
        <p:spPr>
          <a:ln/>
        </p:spPr>
      </p:sp>
      <p:sp>
        <p:nvSpPr>
          <p:cNvPr id="54274" name="Segnaposto note 2">
            <a:extLst>
              <a:ext uri="{FF2B5EF4-FFF2-40B4-BE49-F238E27FC236}">
                <a16:creationId xmlns:a16="http://schemas.microsoft.com/office/drawing/2014/main" id="{77147360-3E7F-D743-AAE6-65AA06EE00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ea typeface="ＭＳ Ｐゴシック" panose="020B0600070205080204" pitchFamily="34" charset="-128"/>
            </a:endParaRPr>
          </a:p>
        </p:txBody>
      </p:sp>
      <p:sp>
        <p:nvSpPr>
          <p:cNvPr id="54275" name="Segnaposto numero diapositiva 3">
            <a:extLst>
              <a:ext uri="{FF2B5EF4-FFF2-40B4-BE49-F238E27FC236}">
                <a16:creationId xmlns:a16="http://schemas.microsoft.com/office/drawing/2014/main" id="{74E929A2-718E-C147-8CAE-4BC7AE0A1B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aseline="-25000">
                <a:solidFill>
                  <a:schemeClr val="bg1"/>
                </a:solidFill>
                <a:latin typeface="Arial" panose="020B0604020202020204" pitchFamily="34" charset="0"/>
                <a:ea typeface="ＭＳ Ｐゴシック" panose="020B0600070205080204" pitchFamily="34" charset="-128"/>
              </a:defRPr>
            </a:lvl1pPr>
            <a:lvl2pPr marL="742950" indent="-285750">
              <a:defRPr sz="2800" baseline="-25000">
                <a:solidFill>
                  <a:schemeClr val="bg1"/>
                </a:solidFill>
                <a:latin typeface="Arial" panose="020B0604020202020204" pitchFamily="34" charset="0"/>
                <a:ea typeface="ＭＳ Ｐゴシック" panose="020B0600070205080204" pitchFamily="34" charset="-128"/>
              </a:defRPr>
            </a:lvl2pPr>
            <a:lvl3pPr marL="1143000" indent="-228600">
              <a:defRPr sz="2800" baseline="-25000">
                <a:solidFill>
                  <a:schemeClr val="bg1"/>
                </a:solidFill>
                <a:latin typeface="Arial" panose="020B0604020202020204" pitchFamily="34" charset="0"/>
                <a:ea typeface="ＭＳ Ｐゴシック" panose="020B0600070205080204" pitchFamily="34" charset="-128"/>
              </a:defRPr>
            </a:lvl3pPr>
            <a:lvl4pPr marL="1600200" indent="-228600">
              <a:defRPr sz="2800" baseline="-25000">
                <a:solidFill>
                  <a:schemeClr val="bg1"/>
                </a:solidFill>
                <a:latin typeface="Arial" panose="020B0604020202020204" pitchFamily="34" charset="0"/>
                <a:ea typeface="ＭＳ Ｐゴシック" panose="020B0600070205080204" pitchFamily="34" charset="-128"/>
              </a:defRPr>
            </a:lvl4pPr>
            <a:lvl5pPr marL="2057400" indent="-228600">
              <a:defRPr sz="2800" baseline="-25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aseline="-25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aseline="-25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aseline="-25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aseline="-25000">
                <a:solidFill>
                  <a:schemeClr val="bg1"/>
                </a:solidFill>
                <a:latin typeface="Arial" panose="020B0604020202020204" pitchFamily="34" charset="0"/>
                <a:ea typeface="ＭＳ Ｐゴシック" panose="020B0600070205080204" pitchFamily="34" charset="-128"/>
              </a:defRPr>
            </a:lvl9pPr>
          </a:lstStyle>
          <a:p>
            <a:fld id="{C672FBD2-CBCE-0846-866D-428A89E5A6A5}" type="slidenum">
              <a:rPr lang="en-GB" altLang="it-IT" sz="1200" baseline="0">
                <a:solidFill>
                  <a:schemeClr val="tx1"/>
                </a:solidFill>
                <a:latin typeface="Times New Roman" panose="02020603050405020304" pitchFamily="18" charset="0"/>
              </a:rPr>
              <a:pPr/>
              <a:t>43</a:t>
            </a:fld>
            <a:endParaRPr lang="en-GB" altLang="it-IT" sz="1200" baseline="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297457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45</a:t>
            </a:fld>
            <a:endParaRPr lang="it-IT"/>
          </a:p>
        </p:txBody>
      </p:sp>
    </p:spTree>
    <p:extLst>
      <p:ext uri="{BB962C8B-B14F-4D97-AF65-F5344CB8AC3E}">
        <p14:creationId xmlns:p14="http://schemas.microsoft.com/office/powerpoint/2010/main" val="270784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50</a:t>
            </a:fld>
            <a:endParaRPr lang="it-IT"/>
          </a:p>
        </p:txBody>
      </p:sp>
    </p:spTree>
    <p:extLst>
      <p:ext uri="{BB962C8B-B14F-4D97-AF65-F5344CB8AC3E}">
        <p14:creationId xmlns:p14="http://schemas.microsoft.com/office/powerpoint/2010/main" val="395229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52</a:t>
            </a:fld>
            <a:endParaRPr lang="it-IT"/>
          </a:p>
        </p:txBody>
      </p:sp>
    </p:spTree>
    <p:extLst>
      <p:ext uri="{BB962C8B-B14F-4D97-AF65-F5344CB8AC3E}">
        <p14:creationId xmlns:p14="http://schemas.microsoft.com/office/powerpoint/2010/main" val="15402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7</a:t>
            </a:fld>
            <a:endParaRPr lang="it-IT"/>
          </a:p>
        </p:txBody>
      </p:sp>
    </p:spTree>
    <p:extLst>
      <p:ext uri="{BB962C8B-B14F-4D97-AF65-F5344CB8AC3E}">
        <p14:creationId xmlns:p14="http://schemas.microsoft.com/office/powerpoint/2010/main" val="1000794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cs typeface="ＭＳ Ｐゴシック" charset="-128"/>
              </a:defRPr>
            </a:lvl1pPr>
            <a:lvl2pPr marL="742950" indent="-285750">
              <a:spcBef>
                <a:spcPct val="30000"/>
              </a:spcBef>
              <a:defRPr sz="1200">
                <a:solidFill>
                  <a:schemeClr val="tx1"/>
                </a:solidFill>
                <a:latin typeface="Times New Roman" charset="0"/>
                <a:ea typeface="ＭＳ Ｐゴシック" charset="-128"/>
                <a:cs typeface="ＭＳ Ｐゴシック" charset="-128"/>
              </a:defRPr>
            </a:lvl2pPr>
            <a:lvl3pPr marL="1143000" indent="-228600">
              <a:spcBef>
                <a:spcPct val="30000"/>
              </a:spcBef>
              <a:defRPr sz="1200">
                <a:solidFill>
                  <a:schemeClr val="tx1"/>
                </a:solidFill>
                <a:latin typeface="Times New Roman" charset="0"/>
                <a:ea typeface="ＭＳ Ｐゴシック" charset="-128"/>
                <a:cs typeface="ＭＳ Ｐゴシック" charset="-128"/>
              </a:defRPr>
            </a:lvl3pPr>
            <a:lvl4pPr marL="1600200" indent="-228600">
              <a:spcBef>
                <a:spcPct val="30000"/>
              </a:spcBef>
              <a:defRPr sz="1200">
                <a:solidFill>
                  <a:schemeClr val="tx1"/>
                </a:solidFill>
                <a:latin typeface="Times New Roman" charset="0"/>
                <a:ea typeface="ＭＳ Ｐゴシック" charset="-128"/>
                <a:cs typeface="ＭＳ Ｐゴシック" charset="-128"/>
              </a:defRPr>
            </a:lvl4pPr>
            <a:lvl5pPr marL="2057400" indent="-228600">
              <a:spcBef>
                <a:spcPct val="30000"/>
              </a:spcBef>
              <a:defRPr sz="12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9pPr>
          </a:lstStyle>
          <a:p>
            <a:pPr>
              <a:spcBef>
                <a:spcPct val="0"/>
              </a:spcBef>
            </a:pPr>
            <a:fld id="{269363A5-D317-5D40-B2B3-03EA30BFC1EE}" type="slidenum">
              <a:rPr lang="en-GB" altLang="it-IT"/>
              <a:pPr>
                <a:spcBef>
                  <a:spcPct val="0"/>
                </a:spcBef>
              </a:pPr>
              <a:t>8</a:t>
            </a:fld>
            <a:endParaRPr lang="en-GB" altLang="it-IT"/>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xfrm>
            <a:off x="665163" y="4657725"/>
            <a:ext cx="5318125" cy="4413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 altLang="it-IT">
              <a:latin typeface="Times New Roman" charset="0"/>
            </a:endParaRPr>
          </a:p>
        </p:txBody>
      </p:sp>
    </p:spTree>
    <p:extLst>
      <p:ext uri="{BB962C8B-B14F-4D97-AF65-F5344CB8AC3E}">
        <p14:creationId xmlns:p14="http://schemas.microsoft.com/office/powerpoint/2010/main" val="172581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11</a:t>
            </a:fld>
            <a:endParaRPr lang="it-IT"/>
          </a:p>
        </p:txBody>
      </p:sp>
    </p:spTree>
    <p:extLst>
      <p:ext uri="{BB962C8B-B14F-4D97-AF65-F5344CB8AC3E}">
        <p14:creationId xmlns:p14="http://schemas.microsoft.com/office/powerpoint/2010/main" val="578593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13</a:t>
            </a:fld>
            <a:endParaRPr lang="it-IT"/>
          </a:p>
        </p:txBody>
      </p:sp>
    </p:spTree>
    <p:extLst>
      <p:ext uri="{BB962C8B-B14F-4D97-AF65-F5344CB8AC3E}">
        <p14:creationId xmlns:p14="http://schemas.microsoft.com/office/powerpoint/2010/main" val="76506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15</a:t>
            </a:fld>
            <a:endParaRPr lang="it-IT"/>
          </a:p>
        </p:txBody>
      </p:sp>
    </p:spTree>
    <p:extLst>
      <p:ext uri="{BB962C8B-B14F-4D97-AF65-F5344CB8AC3E}">
        <p14:creationId xmlns:p14="http://schemas.microsoft.com/office/powerpoint/2010/main" val="995048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17</a:t>
            </a:fld>
            <a:endParaRPr lang="it-IT"/>
          </a:p>
        </p:txBody>
      </p:sp>
    </p:spTree>
    <p:extLst>
      <p:ext uri="{BB962C8B-B14F-4D97-AF65-F5344CB8AC3E}">
        <p14:creationId xmlns:p14="http://schemas.microsoft.com/office/powerpoint/2010/main" val="1838470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DDBDF9-E85A-C945-B974-3D3F825174C9}" type="slidenum">
              <a:rPr lang="it-IT" smtClean="0"/>
              <a:t>19</a:t>
            </a:fld>
            <a:endParaRPr lang="it-IT"/>
          </a:p>
        </p:txBody>
      </p:sp>
    </p:spTree>
    <p:extLst>
      <p:ext uri="{BB962C8B-B14F-4D97-AF65-F5344CB8AC3E}">
        <p14:creationId xmlns:p14="http://schemas.microsoft.com/office/powerpoint/2010/main" val="64192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a:t>Fare clic per modificare stile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stile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Shape 74"/>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2071473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BFECD78-3C8E-49F2-8FAB-59489D168ABB}" type="datetimeFigureOut">
              <a:rPr lang="en-US" smtClean="0"/>
              <a:t>11/24/20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stile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BFECD78-3C8E-49F2-8FAB-59489D168ABB}" type="datetimeFigureOut">
              <a:rPr lang="en-US" smtClean="0"/>
              <a:t>11/24/20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BFECD78-3C8E-49F2-8FAB-59489D168ABB}" type="datetimeFigureOut">
              <a:rPr lang="en-US" smtClean="0"/>
              <a:t>11/24/20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11/24/20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‹N›</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hyperlink" Target="http://www.provenet.e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www.provenet.e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provenet.e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ww.provenet.eu/"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provenet.eu/"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hyperlink" Target="http://www.provenet.eu/" TargetMode="Externa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hyperlink" Target="http://www.provenet.eu/" TargetMode="External"/><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29.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tiff"/><Relationship Id="rId4" Type="http://schemas.openxmlformats.org/officeDocument/2006/relationships/image" Target="../media/image42.tiff"/></Relationships>
</file>

<file path=ppt/slides/_rels/slide3.xml.rels><?xml version="1.0" encoding="UTF-8" standalone="yes"?>
<Relationships xmlns="http://schemas.openxmlformats.org/package/2006/relationships"><Relationship Id="rId3" Type="http://schemas.openxmlformats.org/officeDocument/2006/relationships/hyperlink" Target="http://www.afmps.be/"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hyperlink" Target="https://www.fagg.be/n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hyperlink" Target="http://www.provenet.eu/"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7.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hyperlink" Target="http://www.provenet.eu/" TargetMode="External"/><Relationship Id="rId5" Type="http://schemas.openxmlformats.org/officeDocument/2006/relationships/image" Target="../media/image49.png"/><Relationship Id="rId10" Type="http://schemas.openxmlformats.org/officeDocument/2006/relationships/image" Target="../media/image47.png"/><Relationship Id="rId4" Type="http://schemas.openxmlformats.org/officeDocument/2006/relationships/image" Target="../media/image48.png"/><Relationship Id="rId9"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provenet.eu/"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provenet.eu/" TargetMode="Externa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hyperlink" Target="http://www.provenet.eu/"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hyperlink" Target="http://www.provenet.eu/"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emf"/><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hyperlink" Target="http://www.provenet.eu/" TargetMode="External"/><Relationship Id="rId1" Type="http://schemas.openxmlformats.org/officeDocument/2006/relationships/slideLayout" Target="../slideLayouts/slideLayout1.xml"/><Relationship Id="rId4" Type="http://schemas.openxmlformats.org/officeDocument/2006/relationships/image" Target="../media/image59.tiff"/></Relationships>
</file>

<file path=ppt/slides/_rels/slide41.xml.rels><?xml version="1.0" encoding="UTF-8" standalone="yes"?>
<Relationships xmlns="http://schemas.openxmlformats.org/package/2006/relationships"><Relationship Id="rId3" Type="http://schemas.openxmlformats.org/officeDocument/2006/relationships/hyperlink" Target="http://www.provenet.eu/" TargetMode="External"/><Relationship Id="rId7" Type="http://schemas.openxmlformats.org/officeDocument/2006/relationships/image" Target="../media/image63.tif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2.tiff"/><Relationship Id="rId5" Type="http://schemas.openxmlformats.org/officeDocument/2006/relationships/image" Target="../media/image61.tiff"/><Relationship Id="rId4" Type="http://schemas.openxmlformats.org/officeDocument/2006/relationships/image" Target="../media/image60.tiff"/></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hyperlink" Target="http://www.provenet.e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69.tiff"/></Relationships>
</file>

<file path=ppt/slides/_rels/slide51.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emf"/><Relationship Id="rId1" Type="http://schemas.openxmlformats.org/officeDocument/2006/relationships/slideLayout" Target="../slideLayouts/slideLayout7.xml"/><Relationship Id="rId5" Type="http://schemas.openxmlformats.org/officeDocument/2006/relationships/hyperlink" Target="http://www.provenet.eu/" TargetMode="Externa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www.provenet.e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provenet.eu/"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8"/>
          <p:cNvSpPr txBox="1">
            <a:spLocks noChangeArrowheads="1"/>
          </p:cNvSpPr>
          <p:nvPr/>
        </p:nvSpPr>
        <p:spPr bwMode="auto">
          <a:xfrm>
            <a:off x="940881" y="5371865"/>
            <a:ext cx="337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2400" dirty="0" err="1">
                <a:solidFill>
                  <a:srgbClr val="FFFF00"/>
                </a:solidFill>
              </a:rPr>
              <a:t>ppelosi@hotmail.com</a:t>
            </a:r>
            <a:endParaRPr lang="it-IT" altLang="it-IT" sz="2400" dirty="0">
              <a:solidFill>
                <a:srgbClr val="FFFF00"/>
              </a:solidFill>
            </a:endParaRPr>
          </a:p>
        </p:txBody>
      </p:sp>
      <p:pic>
        <p:nvPicPr>
          <p:cNvPr id="16386"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724400"/>
            <a:ext cx="38100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Immagine 3" descr="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e 13"/>
          <p:cNvSpPr/>
          <p:nvPr/>
        </p:nvSpPr>
        <p:spPr>
          <a:xfrm>
            <a:off x="5338763" y="635000"/>
            <a:ext cx="1549400" cy="622300"/>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pic>
        <p:nvPicPr>
          <p:cNvPr id="16389" name="Immagine 14" descr="IMG_8163 - Version 2.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2387600"/>
            <a:ext cx="37909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18"/>
          <p:cNvSpPr txBox="1">
            <a:spLocks noChangeArrowheads="1"/>
          </p:cNvSpPr>
          <p:nvPr/>
        </p:nvSpPr>
        <p:spPr bwMode="auto">
          <a:xfrm>
            <a:off x="555390" y="3263289"/>
            <a:ext cx="41068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2400" b="1" dirty="0">
                <a:solidFill>
                  <a:srgbClr val="FFFFFF"/>
                </a:solidFill>
              </a:rPr>
              <a:t>PAOLO PELOSI, MD, FERS</a:t>
            </a:r>
          </a:p>
          <a:p>
            <a:pPr algn="ctr" eaLnBrk="1" hangingPunct="1">
              <a:spcBef>
                <a:spcPct val="0"/>
              </a:spcBef>
              <a:buFontTx/>
              <a:buNone/>
            </a:pPr>
            <a:r>
              <a:rPr lang="it-IT" altLang="it-IT" sz="2400" b="1" dirty="0">
                <a:solidFill>
                  <a:srgbClr val="FFFFFF"/>
                </a:solidFill>
              </a:rPr>
              <a:t>on </a:t>
            </a:r>
            <a:r>
              <a:rPr lang="it-IT" altLang="it-IT" sz="2400" b="1" dirty="0" err="1">
                <a:solidFill>
                  <a:srgbClr val="FFFFFF"/>
                </a:solidFill>
              </a:rPr>
              <a:t>behalf</a:t>
            </a:r>
            <a:r>
              <a:rPr lang="it-IT" altLang="it-IT" sz="2400" b="1" dirty="0">
                <a:solidFill>
                  <a:srgbClr val="FFFFFF"/>
                </a:solidFill>
              </a:rPr>
              <a:t> of </a:t>
            </a:r>
            <a:r>
              <a:rPr lang="it-IT" altLang="it-IT" sz="2400" b="1" dirty="0" err="1">
                <a:solidFill>
                  <a:srgbClr val="FFFFFF"/>
                </a:solidFill>
              </a:rPr>
              <a:t>PROVEnet</a:t>
            </a:r>
            <a:endParaRPr lang="it-IT" altLang="it-IT" sz="2400" b="1" dirty="0">
              <a:solidFill>
                <a:srgbClr val="FFFFFF"/>
              </a:solidFill>
            </a:endParaRPr>
          </a:p>
        </p:txBody>
      </p:sp>
      <p:grpSp>
        <p:nvGrpSpPr>
          <p:cNvPr id="16392" name="Gruppo 11"/>
          <p:cNvGrpSpPr>
            <a:grpSpLocks/>
          </p:cNvGrpSpPr>
          <p:nvPr/>
        </p:nvGrpSpPr>
        <p:grpSpPr bwMode="auto">
          <a:xfrm>
            <a:off x="-25400" y="-30163"/>
            <a:ext cx="5375275" cy="1330326"/>
            <a:chOff x="-25752" y="-30465"/>
            <a:chExt cx="5375627" cy="1330929"/>
          </a:xfrm>
        </p:grpSpPr>
        <p:pic>
          <p:nvPicPr>
            <p:cNvPr id="16395" name="Immagin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752" y="-30465"/>
              <a:ext cx="2705100" cy="133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Immagin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47995" y="-14655"/>
              <a:ext cx="2701880" cy="131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3" name="Rettangolo 16"/>
          <p:cNvSpPr>
            <a:spLocks noChangeArrowheads="1"/>
          </p:cNvSpPr>
          <p:nvPr/>
        </p:nvSpPr>
        <p:spPr bwMode="auto">
          <a:xfrm>
            <a:off x="89475" y="4207139"/>
            <a:ext cx="50387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1400" dirty="0">
                <a:solidFill>
                  <a:srgbClr val="00B0F0"/>
                </a:solidFill>
              </a:rPr>
              <a:t>Department of Surgical Sciences and Integrated Diagnostics (DISC), </a:t>
            </a:r>
            <a:r>
              <a:rPr lang="it-IT" altLang="it-IT" sz="1400" i="1" dirty="0">
                <a:solidFill>
                  <a:srgbClr val="00B0F0"/>
                </a:solidFill>
              </a:rPr>
              <a:t>San Martino Policlinico Hospital </a:t>
            </a:r>
          </a:p>
          <a:p>
            <a:pPr algn="ctr">
              <a:spcBef>
                <a:spcPct val="0"/>
              </a:spcBef>
              <a:buFontTx/>
              <a:buNone/>
            </a:pPr>
            <a:r>
              <a:rPr lang="it-IT" altLang="it-IT" sz="1400" i="1" dirty="0">
                <a:solidFill>
                  <a:srgbClr val="00B0F0"/>
                </a:solidFill>
              </a:rPr>
              <a:t>IRCCS for </a:t>
            </a:r>
            <a:r>
              <a:rPr lang="it-IT" altLang="it-IT" sz="1400" i="1" dirty="0" err="1">
                <a:solidFill>
                  <a:srgbClr val="00B0F0"/>
                </a:solidFill>
              </a:rPr>
              <a:t>Oncology</a:t>
            </a:r>
            <a:r>
              <a:rPr lang="it-IT" altLang="it-IT" sz="1400" i="1" dirty="0">
                <a:solidFill>
                  <a:srgbClr val="00B0F0"/>
                </a:solidFill>
              </a:rPr>
              <a:t> and </a:t>
            </a:r>
            <a:r>
              <a:rPr lang="it-IT" altLang="it-IT" sz="1400" i="1" dirty="0" err="1">
                <a:solidFill>
                  <a:srgbClr val="00B0F0"/>
                </a:solidFill>
              </a:rPr>
              <a:t>Neurosciences</a:t>
            </a:r>
            <a:r>
              <a:rPr lang="en-GB" altLang="it-IT" sz="1400" dirty="0">
                <a:solidFill>
                  <a:srgbClr val="00B0F0"/>
                </a:solidFill>
              </a:rPr>
              <a:t>, </a:t>
            </a:r>
          </a:p>
          <a:p>
            <a:pPr algn="ctr">
              <a:spcBef>
                <a:spcPct val="0"/>
              </a:spcBef>
              <a:buFontTx/>
              <a:buNone/>
            </a:pPr>
            <a:r>
              <a:rPr lang="en-GB" altLang="it-IT" sz="1400" dirty="0">
                <a:solidFill>
                  <a:srgbClr val="00B0F0"/>
                </a:solidFill>
              </a:rPr>
              <a:t>University of Genoa, Italy </a:t>
            </a:r>
            <a:endParaRPr lang="it-IT" altLang="it-IT" sz="1400" dirty="0">
              <a:solidFill>
                <a:srgbClr val="00B0F0"/>
              </a:solidFill>
            </a:endParaRPr>
          </a:p>
        </p:txBody>
      </p:sp>
      <p:sp>
        <p:nvSpPr>
          <p:cNvPr id="3" name="Rettangolo 2">
            <a:extLst>
              <a:ext uri="{FF2B5EF4-FFF2-40B4-BE49-F238E27FC236}">
                <a16:creationId xmlns:a16="http://schemas.microsoft.com/office/drawing/2014/main" id="{CE8064CE-0991-3645-BBC6-254BC24485AF}"/>
              </a:ext>
            </a:extLst>
          </p:cNvPr>
          <p:cNvSpPr/>
          <p:nvPr/>
        </p:nvSpPr>
        <p:spPr>
          <a:xfrm>
            <a:off x="89475" y="1497537"/>
            <a:ext cx="5038725" cy="1569660"/>
          </a:xfrm>
          <a:prstGeom prst="rect">
            <a:avLst/>
          </a:prstGeom>
        </p:spPr>
        <p:txBody>
          <a:bodyPr wrap="square">
            <a:spAutoFit/>
          </a:bodyPr>
          <a:lstStyle/>
          <a:p>
            <a:pPr algn="ctr"/>
            <a:r>
              <a:rPr lang="it-IT" sz="2400" b="1" dirty="0">
                <a:solidFill>
                  <a:srgbClr val="FFFF00"/>
                </a:solidFill>
                <a:latin typeface="Arial" panose="020B0604020202020204" pitchFamily="34" charset="0"/>
              </a:rPr>
              <a:t>Post-Operative </a:t>
            </a:r>
            <a:r>
              <a:rPr lang="it-IT" sz="2400" b="1" dirty="0" err="1">
                <a:solidFill>
                  <a:srgbClr val="FFFF00"/>
                </a:solidFill>
                <a:latin typeface="Arial" panose="020B0604020202020204" pitchFamily="34" charset="0"/>
              </a:rPr>
              <a:t>Pulmonary</a:t>
            </a:r>
            <a:r>
              <a:rPr lang="it-IT" sz="2400" b="1" dirty="0">
                <a:solidFill>
                  <a:srgbClr val="FFFF00"/>
                </a:solidFill>
                <a:latin typeface="Arial" panose="020B0604020202020204" pitchFamily="34" charset="0"/>
              </a:rPr>
              <a:t> </a:t>
            </a:r>
            <a:r>
              <a:rPr lang="it-IT" sz="2400" b="1" dirty="0" err="1">
                <a:solidFill>
                  <a:srgbClr val="FFFF00"/>
                </a:solidFill>
                <a:latin typeface="Arial" panose="020B0604020202020204" pitchFamily="34" charset="0"/>
              </a:rPr>
              <a:t>Complications</a:t>
            </a:r>
            <a:r>
              <a:rPr lang="it-IT" sz="2400" b="1" dirty="0">
                <a:solidFill>
                  <a:srgbClr val="FFFF00"/>
                </a:solidFill>
                <a:latin typeface="Arial" panose="020B0604020202020204" pitchFamily="34" charset="0"/>
              </a:rPr>
              <a:t> (</a:t>
            </a:r>
            <a:r>
              <a:rPr lang="it-IT" sz="2400" b="1" dirty="0" err="1">
                <a:solidFill>
                  <a:srgbClr val="FFFF00"/>
                </a:solidFill>
                <a:latin typeface="Arial" panose="020B0604020202020204" pitchFamily="34" charset="0"/>
              </a:rPr>
              <a:t>PPCs</a:t>
            </a:r>
            <a:r>
              <a:rPr lang="it-IT" sz="2400" b="1" dirty="0">
                <a:solidFill>
                  <a:srgbClr val="FFFF00"/>
                </a:solidFill>
                <a:latin typeface="Arial" panose="020B0604020202020204" pitchFamily="34" charset="0"/>
              </a:rPr>
              <a:t>):  </a:t>
            </a:r>
          </a:p>
          <a:p>
            <a:pPr algn="ctr"/>
            <a:r>
              <a:rPr lang="it-IT" sz="2400" b="1" dirty="0">
                <a:solidFill>
                  <a:srgbClr val="FFFF00"/>
                </a:solidFill>
                <a:latin typeface="Arial" panose="020B0604020202020204" pitchFamily="34" charset="0"/>
              </a:rPr>
              <a:t>a </a:t>
            </a:r>
            <a:r>
              <a:rPr lang="it-IT" sz="2400" b="1" dirty="0" err="1">
                <a:solidFill>
                  <a:srgbClr val="FFFF00"/>
                </a:solidFill>
                <a:latin typeface="Arial" panose="020B0604020202020204" pitchFamily="34" charset="0"/>
              </a:rPr>
              <a:t>significant</a:t>
            </a:r>
            <a:r>
              <a:rPr lang="it-IT" sz="2400" b="1" dirty="0">
                <a:solidFill>
                  <a:srgbClr val="FFFF00"/>
                </a:solidFill>
                <a:latin typeface="Arial" panose="020B0604020202020204" pitchFamily="34" charset="0"/>
              </a:rPr>
              <a:t> </a:t>
            </a:r>
            <a:r>
              <a:rPr lang="it-IT" sz="2400" b="1" dirty="0" err="1">
                <a:solidFill>
                  <a:srgbClr val="FFFF00"/>
                </a:solidFill>
                <a:latin typeface="Arial" panose="020B0604020202020204" pitchFamily="34" charset="0"/>
              </a:rPr>
              <a:t>problem</a:t>
            </a:r>
            <a:r>
              <a:rPr lang="it-IT" sz="2400" b="1" dirty="0">
                <a:solidFill>
                  <a:srgbClr val="FFFF00"/>
                </a:solidFill>
                <a:latin typeface="Arial" panose="020B0604020202020204" pitchFamily="34" charset="0"/>
              </a:rPr>
              <a:t> </a:t>
            </a:r>
          </a:p>
          <a:p>
            <a:pPr algn="ctr"/>
            <a:r>
              <a:rPr lang="it-IT" sz="2400" b="1" dirty="0">
                <a:solidFill>
                  <a:srgbClr val="FFFF00"/>
                </a:solidFill>
                <a:latin typeface="Arial" panose="020B0604020202020204" pitchFamily="34" charset="0"/>
              </a:rPr>
              <a:t>in </a:t>
            </a:r>
            <a:r>
              <a:rPr lang="it-IT" sz="2400" b="1" dirty="0" err="1">
                <a:solidFill>
                  <a:srgbClr val="FFFF00"/>
                </a:solidFill>
                <a:latin typeface="Arial" panose="020B0604020202020204" pitchFamily="34" charset="0"/>
              </a:rPr>
              <a:t>clinical</a:t>
            </a:r>
            <a:r>
              <a:rPr lang="it-IT" sz="2400" b="1" dirty="0">
                <a:solidFill>
                  <a:srgbClr val="FFFF00"/>
                </a:solidFill>
                <a:latin typeface="Arial" panose="020B0604020202020204" pitchFamily="34" charset="0"/>
              </a:rPr>
              <a:t> </a:t>
            </a:r>
            <a:r>
              <a:rPr lang="it-IT" sz="2400" b="1" dirty="0" err="1">
                <a:solidFill>
                  <a:srgbClr val="FFFF00"/>
                </a:solidFill>
                <a:latin typeface="Arial" panose="020B0604020202020204" pitchFamily="34" charset="0"/>
              </a:rPr>
              <a:t>anesthesia</a:t>
            </a:r>
            <a:endParaRPr lang="it-IT" sz="2400" dirty="0">
              <a:solidFill>
                <a:srgbClr val="FFFF00"/>
              </a:solidFill>
            </a:endParaRPr>
          </a:p>
        </p:txBody>
      </p:sp>
      <p:sp>
        <p:nvSpPr>
          <p:cNvPr id="4" name="Rettangolo 3">
            <a:extLst>
              <a:ext uri="{FF2B5EF4-FFF2-40B4-BE49-F238E27FC236}">
                <a16:creationId xmlns:a16="http://schemas.microsoft.com/office/drawing/2014/main" id="{9C529D78-2175-794E-8764-1EDAA8139EFF}"/>
              </a:ext>
            </a:extLst>
          </p:cNvPr>
          <p:cNvSpPr/>
          <p:nvPr/>
        </p:nvSpPr>
        <p:spPr>
          <a:xfrm>
            <a:off x="1072228" y="6044447"/>
            <a:ext cx="3151888" cy="646331"/>
          </a:xfrm>
          <a:prstGeom prst="rect">
            <a:avLst/>
          </a:prstGeom>
          <a:solidFill>
            <a:srgbClr val="FFC000"/>
          </a:solidFill>
        </p:spPr>
        <p:txBody>
          <a:bodyPr wrap="none">
            <a:spAutoFit/>
          </a:bodyPr>
          <a:lstStyle/>
          <a:p>
            <a:pPr algn="ctr"/>
            <a:r>
              <a:rPr lang="it-IT" b="1" dirty="0">
                <a:solidFill>
                  <a:srgbClr val="002060"/>
                </a:solidFill>
              </a:rPr>
              <a:t>FOCUS ON POST‐OPERATIVE </a:t>
            </a:r>
          </a:p>
          <a:p>
            <a:pPr algn="ctr"/>
            <a:r>
              <a:rPr lang="it-IT" b="1" dirty="0">
                <a:solidFill>
                  <a:srgbClr val="002060"/>
                </a:solidFill>
              </a:rPr>
              <a:t>PULMONARY COMPLICATIONS </a:t>
            </a:r>
            <a:endParaRPr lang="it-IT" dirty="0">
              <a:solidFill>
                <a:srgbClr val="002060"/>
              </a:solidFill>
            </a:endParaRPr>
          </a:p>
        </p:txBody>
      </p:sp>
    </p:spTree>
    <p:extLst>
      <p:ext uri="{BB962C8B-B14F-4D97-AF65-F5344CB8AC3E}">
        <p14:creationId xmlns:p14="http://schemas.microsoft.com/office/powerpoint/2010/main" val="43305214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Line 7"/>
          <p:cNvSpPr>
            <a:spLocks noChangeShapeType="1"/>
          </p:cNvSpPr>
          <p:nvPr/>
        </p:nvSpPr>
        <p:spPr bwMode="auto">
          <a:xfrm>
            <a:off x="107947" y="1612467"/>
            <a:ext cx="878522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87400" name="Rettangolo 8"/>
          <p:cNvSpPr>
            <a:spLocks noChangeArrowheads="1"/>
          </p:cNvSpPr>
          <p:nvPr/>
        </p:nvSpPr>
        <p:spPr bwMode="auto">
          <a:xfrm>
            <a:off x="332580" y="1135787"/>
            <a:ext cx="8335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it-IT" altLang="it-IT" sz="1800" dirty="0">
                <a:latin typeface="Arial" charset="0"/>
              </a:rPr>
              <a:t>Pelosi </a:t>
            </a:r>
            <a:r>
              <a:rPr lang="it-IT" altLang="it-IT" sz="1800" dirty="0" err="1">
                <a:latin typeface="Arial" charset="0"/>
              </a:rPr>
              <a:t>P</a:t>
            </a:r>
            <a:r>
              <a:rPr lang="it-IT" altLang="it-IT" sz="1800" dirty="0">
                <a:latin typeface="Arial" charset="0"/>
              </a:rPr>
              <a:t>, Gregoretti C </a:t>
            </a:r>
            <a:r>
              <a:rPr lang="it-IT" altLang="it-IT" sz="1800" dirty="0">
                <a:solidFill>
                  <a:srgbClr val="FFFFFF"/>
                </a:solidFill>
                <a:latin typeface="Arial" charset="0"/>
              </a:rPr>
              <a:t>Best </a:t>
            </a:r>
            <a:r>
              <a:rPr lang="it-IT" altLang="it-IT" sz="1800" dirty="0" err="1">
                <a:solidFill>
                  <a:srgbClr val="FFFFFF"/>
                </a:solidFill>
                <a:latin typeface="Arial" charset="0"/>
              </a:rPr>
              <a:t>Pract</a:t>
            </a:r>
            <a:r>
              <a:rPr lang="it-IT" altLang="it-IT" sz="1800" dirty="0">
                <a:solidFill>
                  <a:srgbClr val="FFFFFF"/>
                </a:solidFill>
                <a:latin typeface="Arial" charset="0"/>
              </a:rPr>
              <a:t> Res </a:t>
            </a:r>
            <a:r>
              <a:rPr lang="it-IT" altLang="it-IT" sz="1800" dirty="0" err="1">
                <a:solidFill>
                  <a:srgbClr val="FFFFFF"/>
                </a:solidFill>
                <a:latin typeface="Arial" charset="0"/>
              </a:rPr>
              <a:t>Clin</a:t>
            </a:r>
            <a:r>
              <a:rPr lang="it-IT" altLang="it-IT" sz="1800" dirty="0">
                <a:solidFill>
                  <a:srgbClr val="FFFFFF"/>
                </a:solidFill>
                <a:latin typeface="Arial" charset="0"/>
              </a:rPr>
              <a:t> </a:t>
            </a:r>
            <a:r>
              <a:rPr lang="it-IT" altLang="it-IT" sz="1800" dirty="0" err="1">
                <a:solidFill>
                  <a:srgbClr val="FFFFFF"/>
                </a:solidFill>
                <a:latin typeface="Arial" charset="0"/>
              </a:rPr>
              <a:t>Anaesthesiol</a:t>
            </a:r>
            <a:r>
              <a:rPr lang="it-IT" altLang="it-IT" sz="1800" dirty="0">
                <a:solidFill>
                  <a:srgbClr val="FFFFFF"/>
                </a:solidFill>
                <a:latin typeface="Arial" charset="0"/>
              </a:rPr>
              <a:t>. 2010 Jun;24(2):211-25.</a:t>
            </a:r>
          </a:p>
        </p:txBody>
      </p:sp>
      <p:grpSp>
        <p:nvGrpSpPr>
          <p:cNvPr id="2" name="Gruppo 1"/>
          <p:cNvGrpSpPr/>
          <p:nvPr/>
        </p:nvGrpSpPr>
        <p:grpSpPr>
          <a:xfrm>
            <a:off x="1111827" y="1719260"/>
            <a:ext cx="6973599" cy="5032004"/>
            <a:chOff x="1350818" y="1491143"/>
            <a:chExt cx="6807345" cy="5552161"/>
          </a:xfrm>
        </p:grpSpPr>
        <p:pic>
          <p:nvPicPr>
            <p:cNvPr id="1873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818" y="1491143"/>
              <a:ext cx="6807345" cy="555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881" y="2604294"/>
              <a:ext cx="1314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8" name="Ovale 7"/>
            <p:cNvSpPr>
              <a:spLocks noChangeArrowheads="1"/>
            </p:cNvSpPr>
            <p:nvPr/>
          </p:nvSpPr>
          <p:spPr bwMode="auto">
            <a:xfrm>
              <a:off x="3071813" y="2928938"/>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it-IT" altLang="it-IT"/>
            </a:p>
          </p:txBody>
        </p:sp>
        <p:sp>
          <p:nvSpPr>
            <p:cNvPr id="187399" name="Ovale 9"/>
            <p:cNvSpPr>
              <a:spLocks noChangeArrowheads="1"/>
            </p:cNvSpPr>
            <p:nvPr/>
          </p:nvSpPr>
          <p:spPr bwMode="auto">
            <a:xfrm>
              <a:off x="3910013" y="4615043"/>
              <a:ext cx="1500187" cy="533400"/>
            </a:xfrm>
            <a:prstGeom prst="ellipse">
              <a:avLst/>
            </a:prstGeom>
            <a:noFill/>
            <a:ln w="793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it-IT" altLang="it-IT"/>
            </a:p>
          </p:txBody>
        </p:sp>
        <p:sp>
          <p:nvSpPr>
            <p:cNvPr id="187401" name="Ovale 9"/>
            <p:cNvSpPr>
              <a:spLocks noChangeArrowheads="1"/>
            </p:cNvSpPr>
            <p:nvPr/>
          </p:nvSpPr>
          <p:spPr bwMode="auto">
            <a:xfrm>
              <a:off x="3910013" y="2667000"/>
              <a:ext cx="1500187" cy="533400"/>
            </a:xfrm>
            <a:prstGeom prst="ellipse">
              <a:avLst/>
            </a:prstGeom>
            <a:noFill/>
            <a:ln w="793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it-IT" altLang="it-IT"/>
            </a:p>
          </p:txBody>
        </p:sp>
      </p:grpSp>
      <p:sp>
        <p:nvSpPr>
          <p:cNvPr id="12" name="Text Box 6"/>
          <p:cNvSpPr txBox="1">
            <a:spLocks noChangeArrowheads="1"/>
          </p:cNvSpPr>
          <p:nvPr/>
        </p:nvSpPr>
        <p:spPr bwMode="auto">
          <a:xfrm>
            <a:off x="81020" y="-19778"/>
            <a:ext cx="88390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dirty="0" err="1">
                <a:solidFill>
                  <a:srgbClr val="FFFF00"/>
                </a:solidFill>
                <a:latin typeface="Arial" charset="0"/>
              </a:rPr>
              <a:t>Intraoperative</a:t>
            </a:r>
            <a:r>
              <a:rPr lang="it-IT" altLang="it-IT" dirty="0">
                <a:solidFill>
                  <a:srgbClr val="FFFF00"/>
                </a:solidFill>
                <a:latin typeface="Arial" charset="0"/>
              </a:rPr>
              <a:t>/</a:t>
            </a:r>
            <a:r>
              <a:rPr lang="it-IT" altLang="it-IT" dirty="0" err="1">
                <a:solidFill>
                  <a:srgbClr val="FFFF00"/>
                </a:solidFill>
                <a:latin typeface="Arial" charset="0"/>
              </a:rPr>
              <a:t>postoperative</a:t>
            </a:r>
            <a:r>
              <a:rPr lang="it-IT" altLang="it-IT" dirty="0">
                <a:solidFill>
                  <a:srgbClr val="FFFF00"/>
                </a:solidFill>
                <a:latin typeface="Arial" charset="0"/>
              </a:rPr>
              <a:t> </a:t>
            </a:r>
            <a:r>
              <a:rPr lang="it-IT" altLang="it-IT" dirty="0" err="1">
                <a:solidFill>
                  <a:srgbClr val="FFFF00"/>
                </a:solidFill>
                <a:latin typeface="Arial" charset="0"/>
              </a:rPr>
              <a:t>Atelectasis</a:t>
            </a:r>
            <a:r>
              <a:rPr lang="it-IT" altLang="it-IT" dirty="0">
                <a:solidFill>
                  <a:srgbClr val="FFFF00"/>
                </a:solidFill>
                <a:latin typeface="Arial" charset="0"/>
              </a:rPr>
              <a:t> and </a:t>
            </a:r>
            <a:r>
              <a:rPr lang="it-IT" altLang="it-IT" dirty="0" err="1">
                <a:solidFill>
                  <a:srgbClr val="FFFF00"/>
                </a:solidFill>
                <a:latin typeface="Arial" charset="0"/>
              </a:rPr>
              <a:t>Postoperative</a:t>
            </a:r>
            <a:r>
              <a:rPr lang="it-IT" altLang="it-IT" dirty="0">
                <a:solidFill>
                  <a:srgbClr val="FFFF00"/>
                </a:solidFill>
                <a:latin typeface="Arial" charset="0"/>
              </a:rPr>
              <a:t> </a:t>
            </a:r>
            <a:r>
              <a:rPr lang="it-IT" altLang="it-IT" dirty="0" err="1">
                <a:solidFill>
                  <a:srgbClr val="FFFF00"/>
                </a:solidFill>
                <a:latin typeface="Arial" charset="0"/>
              </a:rPr>
              <a:t>Pulmonary</a:t>
            </a:r>
            <a:r>
              <a:rPr lang="it-IT" altLang="it-IT" dirty="0">
                <a:solidFill>
                  <a:srgbClr val="FFFF00"/>
                </a:solidFill>
                <a:latin typeface="Arial" charset="0"/>
              </a:rPr>
              <a:t> </a:t>
            </a:r>
            <a:r>
              <a:rPr lang="it-IT" altLang="it-IT" dirty="0" err="1">
                <a:solidFill>
                  <a:srgbClr val="FFFF00"/>
                </a:solidFill>
                <a:latin typeface="Arial" charset="0"/>
              </a:rPr>
              <a:t>Complications</a:t>
            </a:r>
            <a:r>
              <a:rPr lang="it-IT" altLang="it-IT" dirty="0">
                <a:solidFill>
                  <a:srgbClr val="FFFF00"/>
                </a:solidFill>
                <a:latin typeface="Arial" charset="0"/>
              </a:rPr>
              <a:t> </a:t>
            </a:r>
          </a:p>
        </p:txBody>
      </p:sp>
      <p:sp>
        <p:nvSpPr>
          <p:cNvPr id="11" name="Ovale 9"/>
          <p:cNvSpPr>
            <a:spLocks noChangeArrowheads="1"/>
          </p:cNvSpPr>
          <p:nvPr/>
        </p:nvSpPr>
        <p:spPr bwMode="auto">
          <a:xfrm>
            <a:off x="3733525" y="6074322"/>
            <a:ext cx="1536826" cy="483428"/>
          </a:xfrm>
          <a:prstGeom prst="ellipse">
            <a:avLst/>
          </a:prstGeom>
          <a:noFill/>
          <a:ln w="793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it-IT" altLang="it-IT"/>
          </a:p>
        </p:txBody>
      </p:sp>
      <p:sp>
        <p:nvSpPr>
          <p:cNvPr id="19" name="Ovale 9"/>
          <p:cNvSpPr>
            <a:spLocks noChangeArrowheads="1"/>
          </p:cNvSpPr>
          <p:nvPr/>
        </p:nvSpPr>
        <p:spPr bwMode="auto">
          <a:xfrm>
            <a:off x="3733525" y="1974568"/>
            <a:ext cx="1536826" cy="483428"/>
          </a:xfrm>
          <a:prstGeom prst="ellipse">
            <a:avLst/>
          </a:prstGeom>
          <a:noFill/>
          <a:ln w="793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it-IT" altLang="it-IT"/>
          </a:p>
        </p:txBody>
      </p:sp>
    </p:spTree>
    <p:extLst>
      <p:ext uri="{BB962C8B-B14F-4D97-AF65-F5344CB8AC3E}">
        <p14:creationId xmlns:p14="http://schemas.microsoft.com/office/powerpoint/2010/main" val="761220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perioperative period</a:t>
            </a:r>
          </a:p>
          <a:p>
            <a:pPr marL="457200" indent="-457200">
              <a:buFont typeface="Arial" charset="0"/>
              <a:buChar char="•"/>
            </a:pPr>
            <a:r>
              <a:rPr lang="en-US" sz="2800" dirty="0">
                <a:latin typeface="Arial" charset="0"/>
                <a:cs typeface="Arial" charset="0"/>
              </a:rPr>
              <a:t>Postoperative pulmonary complications:</a:t>
            </a:r>
          </a:p>
          <a:p>
            <a:r>
              <a:rPr lang="en-US" sz="2400" dirty="0">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352641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Line 15"/>
          <p:cNvSpPr>
            <a:spLocks noChangeShapeType="1"/>
          </p:cNvSpPr>
          <p:nvPr/>
        </p:nvSpPr>
        <p:spPr bwMode="auto">
          <a:xfrm>
            <a:off x="150813" y="1851025"/>
            <a:ext cx="871378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1747" name="Tekstvak 5"/>
          <p:cNvSpPr txBox="1">
            <a:spLocks noChangeArrowheads="1"/>
          </p:cNvSpPr>
          <p:nvPr/>
        </p:nvSpPr>
        <p:spPr bwMode="auto">
          <a:xfrm>
            <a:off x="465138" y="88900"/>
            <a:ext cx="8089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en-US" altLang="it-IT" dirty="0">
                <a:solidFill>
                  <a:srgbClr val="FFFF00"/>
                </a:solidFill>
                <a:latin typeface="Arial" charset="0"/>
              </a:rPr>
              <a:t>Definitions of PPCs</a:t>
            </a:r>
          </a:p>
        </p:txBody>
      </p:sp>
      <p:sp>
        <p:nvSpPr>
          <p:cNvPr id="31748" name="Rettangolo 1"/>
          <p:cNvSpPr>
            <a:spLocks noChangeArrowheads="1"/>
          </p:cNvSpPr>
          <p:nvPr/>
        </p:nvSpPr>
        <p:spPr bwMode="auto">
          <a:xfrm>
            <a:off x="1214438" y="684005"/>
            <a:ext cx="755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dirty="0">
                <a:latin typeface="Arial" charset="0"/>
              </a:rPr>
              <a:t>Griffiths SV et </a:t>
            </a:r>
            <a:r>
              <a:rPr lang="it-IT" altLang="it-IT" sz="2000" dirty="0" err="1">
                <a:latin typeface="Arial" charset="0"/>
              </a:rPr>
              <a:t>al.Perioper</a:t>
            </a:r>
            <a:r>
              <a:rPr lang="it-IT" altLang="it-IT" sz="2000" dirty="0">
                <a:latin typeface="Arial" charset="0"/>
              </a:rPr>
              <a:t> </a:t>
            </a:r>
            <a:r>
              <a:rPr lang="it-IT" altLang="it-IT" sz="2000" dirty="0" err="1">
                <a:latin typeface="Arial" charset="0"/>
              </a:rPr>
              <a:t>Med</a:t>
            </a:r>
            <a:r>
              <a:rPr lang="it-IT" altLang="it-IT" sz="2000" dirty="0">
                <a:latin typeface="Arial" charset="0"/>
              </a:rPr>
              <a:t> (</a:t>
            </a:r>
            <a:r>
              <a:rPr lang="it-IT" altLang="it-IT" sz="2000" dirty="0" err="1">
                <a:latin typeface="Arial" charset="0"/>
              </a:rPr>
              <a:t>Lond</a:t>
            </a:r>
            <a:r>
              <a:rPr lang="it-IT" altLang="it-IT" sz="2000" dirty="0">
                <a:latin typeface="Arial" charset="0"/>
              </a:rPr>
              <a:t>). 2018 </a:t>
            </a:r>
            <a:r>
              <a:rPr lang="it-IT" altLang="it-IT" sz="2000" dirty="0" err="1">
                <a:latin typeface="Arial" charset="0"/>
              </a:rPr>
              <a:t>Apr</a:t>
            </a:r>
            <a:r>
              <a:rPr lang="it-IT" altLang="it-IT" sz="2000" dirty="0">
                <a:latin typeface="Arial" charset="0"/>
              </a:rPr>
              <a:t> 17;7:7</a:t>
            </a:r>
          </a:p>
        </p:txBody>
      </p:sp>
      <p:sp>
        <p:nvSpPr>
          <p:cNvPr id="31749" name="Rettangolo 2"/>
          <p:cNvSpPr>
            <a:spLocks noChangeArrowheads="1"/>
          </p:cNvSpPr>
          <p:nvPr/>
        </p:nvSpPr>
        <p:spPr bwMode="auto">
          <a:xfrm>
            <a:off x="1055825" y="1047750"/>
            <a:ext cx="6965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hr-HR" altLang="it-IT" sz="2000" dirty="0">
                <a:latin typeface="Arial" charset="0"/>
              </a:rPr>
              <a:t>Abbott TEF </a:t>
            </a:r>
            <a:r>
              <a:rPr lang="hr-HR" altLang="it-IT" sz="2000" dirty="0" err="1">
                <a:latin typeface="Arial" charset="0"/>
              </a:rPr>
              <a:t>et</a:t>
            </a:r>
            <a:r>
              <a:rPr lang="hr-HR" altLang="it-IT" sz="2000" dirty="0">
                <a:latin typeface="Arial" charset="0"/>
              </a:rPr>
              <a:t> </a:t>
            </a:r>
            <a:r>
              <a:rPr lang="hr-HR" altLang="it-IT" sz="2000" dirty="0" err="1">
                <a:latin typeface="Arial" charset="0"/>
              </a:rPr>
              <a:t>al</a:t>
            </a:r>
            <a:r>
              <a:rPr lang="hr-HR" altLang="it-IT" sz="2000" dirty="0">
                <a:latin typeface="Arial" charset="0"/>
              </a:rPr>
              <a:t>. Br J </a:t>
            </a:r>
            <a:r>
              <a:rPr lang="hr-HR" altLang="it-IT" sz="2000" dirty="0" err="1">
                <a:latin typeface="Arial" charset="0"/>
              </a:rPr>
              <a:t>Anaesth</a:t>
            </a:r>
            <a:r>
              <a:rPr lang="hr-HR" altLang="it-IT" sz="2000" dirty="0">
                <a:latin typeface="Arial" charset="0"/>
              </a:rPr>
              <a:t>. 2018 May;120(5):1066-1079</a:t>
            </a:r>
            <a:endParaRPr lang="it-IT" altLang="it-IT" sz="2000" dirty="0">
              <a:latin typeface="Arial" charset="0"/>
            </a:endParaRPr>
          </a:p>
        </p:txBody>
      </p:sp>
      <p:pic>
        <p:nvPicPr>
          <p:cNvPr id="31750" name="Immagin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25" y="133607"/>
            <a:ext cx="9525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4113" y="149225"/>
            <a:ext cx="14890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0" y="6527800"/>
            <a:ext cx="8993188"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4"/>
              </a:rPr>
              <a:t>www.provenet.eu</a:t>
            </a:r>
            <a:r>
              <a:rPr lang="en-US" sz="1600" dirty="0">
                <a:solidFill>
                  <a:srgbClr val="7F7F7F"/>
                </a:solidFill>
                <a:cs typeface="Arial" charset="0"/>
              </a:rPr>
              <a:t>)</a:t>
            </a:r>
            <a:endParaRPr lang="en-US" sz="1600" dirty="0">
              <a:cs typeface="Arial" charset="0"/>
            </a:endParaRPr>
          </a:p>
        </p:txBody>
      </p:sp>
      <p:pic>
        <p:nvPicPr>
          <p:cNvPr id="2" name="Immagine 1"/>
          <p:cNvPicPr>
            <a:picLocks noChangeAspect="1"/>
          </p:cNvPicPr>
          <p:nvPr/>
        </p:nvPicPr>
        <p:blipFill>
          <a:blip r:embed="rId5"/>
          <a:stretch>
            <a:fillRect/>
          </a:stretch>
        </p:blipFill>
        <p:spPr>
          <a:xfrm>
            <a:off x="192773" y="2026383"/>
            <a:ext cx="8607641" cy="4329967"/>
          </a:xfrm>
          <a:prstGeom prst="rect">
            <a:avLst/>
          </a:prstGeom>
        </p:spPr>
      </p:pic>
      <p:sp>
        <p:nvSpPr>
          <p:cNvPr id="11" name="Rettangolo 12"/>
          <p:cNvSpPr>
            <a:spLocks noChangeArrowheads="1"/>
          </p:cNvSpPr>
          <p:nvPr/>
        </p:nvSpPr>
        <p:spPr bwMode="auto">
          <a:xfrm>
            <a:off x="756689" y="1411495"/>
            <a:ext cx="8148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hr-HR" altLang="it-IT" sz="2000" dirty="0" err="1">
                <a:latin typeface="Arial" charset="0"/>
              </a:rPr>
              <a:t>The</a:t>
            </a:r>
            <a:r>
              <a:rPr lang="hr-HR" altLang="it-IT" sz="2000" dirty="0">
                <a:latin typeface="Arial" charset="0"/>
              </a:rPr>
              <a:t> LAS VEGAS </a:t>
            </a:r>
            <a:r>
              <a:rPr lang="hr-HR" altLang="it-IT" sz="2000" dirty="0" err="1">
                <a:latin typeface="Arial" charset="0"/>
              </a:rPr>
              <a:t>Investigators</a:t>
            </a:r>
            <a:r>
              <a:rPr lang="hr-HR" altLang="it-IT" sz="2000" dirty="0">
                <a:latin typeface="Arial" charset="0"/>
              </a:rPr>
              <a:t>. </a:t>
            </a:r>
            <a:r>
              <a:rPr lang="hr-HR" altLang="it-IT" sz="2000" dirty="0" err="1">
                <a:latin typeface="Arial" charset="0"/>
              </a:rPr>
              <a:t>Eur</a:t>
            </a:r>
            <a:r>
              <a:rPr lang="hr-HR" altLang="it-IT" sz="2000" dirty="0">
                <a:latin typeface="Arial" charset="0"/>
              </a:rPr>
              <a:t> J </a:t>
            </a:r>
            <a:r>
              <a:rPr lang="hr-HR" altLang="it-IT" sz="2000" dirty="0" err="1">
                <a:latin typeface="Arial" charset="0"/>
              </a:rPr>
              <a:t>Anaesthesiol</a:t>
            </a:r>
            <a:r>
              <a:rPr lang="hr-HR" altLang="it-IT" sz="2000" dirty="0">
                <a:latin typeface="Arial" charset="0"/>
              </a:rPr>
              <a:t> 2017; 34:492–507</a:t>
            </a:r>
            <a:endParaRPr lang="it-IT" altLang="it-IT" sz="2000" dirty="0">
              <a:latin typeface="Arial" charset="0"/>
            </a:endParaRPr>
          </a:p>
        </p:txBody>
      </p:sp>
    </p:spTree>
    <p:extLst>
      <p:ext uri="{BB962C8B-B14F-4D97-AF65-F5344CB8AC3E}">
        <p14:creationId xmlns:p14="http://schemas.microsoft.com/office/powerpoint/2010/main" val="1491506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perioperative period</a:t>
            </a:r>
          </a:p>
          <a:p>
            <a:pPr marL="457200" indent="-457200">
              <a:buFont typeface="Arial" charset="0"/>
              <a:buChar char="•"/>
            </a:pPr>
            <a:r>
              <a:rPr lang="en-US" sz="2800" dirty="0">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a:t>
            </a:r>
            <a:r>
              <a:rPr lang="en-US" sz="2400" dirty="0">
                <a:latin typeface="Arial" charset="0"/>
                <a:cs typeface="Arial" charset="0"/>
              </a:rPr>
              <a:t>- incidence</a:t>
            </a:r>
          </a:p>
          <a:p>
            <a:r>
              <a:rPr lang="en-US" sz="2400" i="0" u="none" dirty="0">
                <a:solidFill>
                  <a:schemeClr val="bg1">
                    <a:lumMod val="65000"/>
                    <a:lumOff val="35000"/>
                  </a:schemeClr>
                </a:solidFill>
                <a:latin typeface="Arial" charset="0"/>
                <a:cs typeface="Arial" charset="0"/>
              </a:rPr>
              <a:t>     -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3333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2088" y="-97347"/>
            <a:ext cx="8763000" cy="1143000"/>
          </a:xfrm>
        </p:spPr>
        <p:txBody>
          <a:bodyPr>
            <a:noAutofit/>
          </a:bodyPr>
          <a:lstStyle/>
          <a:p>
            <a:r>
              <a:rPr lang="it-IT" sz="3200" dirty="0" err="1">
                <a:solidFill>
                  <a:srgbClr val="FFFF00"/>
                </a:solidFill>
                <a:latin typeface="Arial" charset="0"/>
                <a:ea typeface="Arial" charset="0"/>
                <a:cs typeface="Arial" charset="0"/>
              </a:rPr>
              <a:t>Postoperative</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Pulmonary</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Complications</a:t>
            </a:r>
            <a:r>
              <a:rPr lang="it-IT" sz="3200" dirty="0">
                <a:solidFill>
                  <a:srgbClr val="FFFF00"/>
                </a:solidFill>
                <a:latin typeface="Arial" charset="0"/>
                <a:ea typeface="Arial" charset="0"/>
                <a:cs typeface="Arial" charset="0"/>
              </a:rPr>
              <a:t> </a:t>
            </a:r>
            <a:br>
              <a:rPr lang="it-IT" sz="3200" dirty="0">
                <a:solidFill>
                  <a:srgbClr val="FFFF00"/>
                </a:solidFill>
                <a:latin typeface="Arial" charset="0"/>
                <a:ea typeface="Arial" charset="0"/>
                <a:cs typeface="Arial" charset="0"/>
              </a:rPr>
            </a:br>
            <a:r>
              <a:rPr lang="it-IT" sz="3200" dirty="0">
                <a:solidFill>
                  <a:srgbClr val="FFFF00"/>
                </a:solidFill>
                <a:latin typeface="Arial" charset="0"/>
                <a:ea typeface="Arial" charset="0"/>
                <a:cs typeface="Arial" charset="0"/>
              </a:rPr>
              <a:t>are </a:t>
            </a:r>
            <a:r>
              <a:rPr lang="it-IT" sz="3200" dirty="0" err="1">
                <a:solidFill>
                  <a:srgbClr val="FFFF00"/>
                </a:solidFill>
                <a:latin typeface="Arial" charset="0"/>
                <a:ea typeface="Arial" charset="0"/>
                <a:cs typeface="Arial" charset="0"/>
              </a:rPr>
              <a:t>frequent</a:t>
            </a:r>
            <a:endParaRPr lang="en-US" sz="3200" b="1" dirty="0">
              <a:solidFill>
                <a:srgbClr val="FFFF00"/>
              </a:solidFill>
              <a:latin typeface="Arial" charset="0"/>
              <a:ea typeface="Arial" charset="0"/>
              <a:cs typeface="Arial" charset="0"/>
            </a:endParaRPr>
          </a:p>
        </p:txBody>
      </p:sp>
      <p:sp>
        <p:nvSpPr>
          <p:cNvPr id="6" name="Line 8"/>
          <p:cNvSpPr>
            <a:spLocks noChangeShapeType="1"/>
          </p:cNvSpPr>
          <p:nvPr/>
        </p:nvSpPr>
        <p:spPr bwMode="auto">
          <a:xfrm>
            <a:off x="192088" y="2262581"/>
            <a:ext cx="87122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cs typeface="+mn-cs"/>
            </a:endParaRPr>
          </a:p>
        </p:txBody>
      </p:sp>
      <p:sp>
        <p:nvSpPr>
          <p:cNvPr id="16" name="Rettangolo 12"/>
          <p:cNvSpPr>
            <a:spLocks noChangeArrowheads="1"/>
          </p:cNvSpPr>
          <p:nvPr/>
        </p:nvSpPr>
        <p:spPr bwMode="auto">
          <a:xfrm>
            <a:off x="499269" y="1777323"/>
            <a:ext cx="8148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hr-HR" altLang="it-IT" sz="2000" dirty="0" err="1">
                <a:latin typeface="Arial" charset="0"/>
              </a:rPr>
              <a:t>The</a:t>
            </a:r>
            <a:r>
              <a:rPr lang="hr-HR" altLang="it-IT" sz="2000" dirty="0">
                <a:latin typeface="Arial" charset="0"/>
              </a:rPr>
              <a:t> LAS VEGAS </a:t>
            </a:r>
            <a:r>
              <a:rPr lang="hr-HR" altLang="it-IT" sz="2000" dirty="0" err="1">
                <a:latin typeface="Arial" charset="0"/>
              </a:rPr>
              <a:t>Investigators</a:t>
            </a:r>
            <a:r>
              <a:rPr lang="hr-HR" altLang="it-IT" sz="2000" dirty="0">
                <a:latin typeface="Arial" charset="0"/>
              </a:rPr>
              <a:t> - </a:t>
            </a:r>
            <a:r>
              <a:rPr lang="hr-HR" altLang="it-IT" sz="2000" dirty="0" err="1">
                <a:latin typeface="Arial" charset="0"/>
              </a:rPr>
              <a:t>Eur</a:t>
            </a:r>
            <a:r>
              <a:rPr lang="hr-HR" altLang="it-IT" sz="2000" dirty="0">
                <a:latin typeface="Arial" charset="0"/>
              </a:rPr>
              <a:t> J </a:t>
            </a:r>
            <a:r>
              <a:rPr lang="hr-HR" altLang="it-IT" sz="2000" dirty="0" err="1">
                <a:latin typeface="Arial" charset="0"/>
              </a:rPr>
              <a:t>Anaesthesiol</a:t>
            </a:r>
            <a:r>
              <a:rPr lang="hr-HR" altLang="it-IT" sz="2000" dirty="0">
                <a:latin typeface="Arial" charset="0"/>
              </a:rPr>
              <a:t> 2017; 34:492–507</a:t>
            </a:r>
            <a:endParaRPr lang="it-IT" altLang="it-IT" sz="2000" dirty="0">
              <a:latin typeface="Arial" charset="0"/>
            </a:endParaRPr>
          </a:p>
        </p:txBody>
      </p:sp>
      <p:sp>
        <p:nvSpPr>
          <p:cNvPr id="17" name="Rectangle 2"/>
          <p:cNvSpPr txBox="1">
            <a:spLocks noChangeArrowheads="1"/>
          </p:cNvSpPr>
          <p:nvPr/>
        </p:nvSpPr>
        <p:spPr bwMode="auto">
          <a:xfrm>
            <a:off x="53094" y="6482109"/>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mr-IN" sz="1600" dirty="0">
                <a:solidFill>
                  <a:schemeClr val="bg1">
                    <a:lumMod val="50000"/>
                    <a:lumOff val="50000"/>
                  </a:schemeClr>
                </a:solidFill>
                <a:cs typeface="Arial" charset="0"/>
              </a:rPr>
              <a:t>–</a:t>
            </a:r>
            <a:r>
              <a:rPr lang="en-US" sz="1600" dirty="0">
                <a:solidFill>
                  <a:schemeClr val="bg1">
                    <a:lumMod val="50000"/>
                    <a:lumOff val="50000"/>
                  </a:schemeClr>
                </a:solidFill>
                <a:cs typeface="Arial" charset="0"/>
              </a:rPr>
              <a:t> </a:t>
            </a:r>
            <a:r>
              <a:rPr lang="en-US" sz="1600" dirty="0" err="1">
                <a:solidFill>
                  <a:schemeClr val="bg1">
                    <a:lumMod val="50000"/>
                    <a:lumOff val="50000"/>
                  </a:schemeClr>
                </a:solidFill>
                <a:cs typeface="Arial" charset="0"/>
              </a:rPr>
              <a:t>www.provenet.eu</a:t>
            </a:r>
            <a:r>
              <a:rPr lang="en-US" sz="1600" dirty="0">
                <a:solidFill>
                  <a:schemeClr val="bg1">
                    <a:lumMod val="50000"/>
                    <a:lumOff val="50000"/>
                  </a:schemeClr>
                </a:solidFill>
                <a:cs typeface="Arial" charset="0"/>
              </a:rPr>
              <a:t>   </a:t>
            </a:r>
            <a:endParaRPr lang="en-US" sz="1600" dirty="0">
              <a:cs typeface="Arial" charset="0"/>
            </a:endParaRPr>
          </a:p>
        </p:txBody>
      </p:sp>
      <p:sp>
        <p:nvSpPr>
          <p:cNvPr id="5" name="CasellaDiTesto 4"/>
          <p:cNvSpPr txBox="1"/>
          <p:nvPr/>
        </p:nvSpPr>
        <p:spPr>
          <a:xfrm>
            <a:off x="539597" y="3664459"/>
            <a:ext cx="1906356" cy="707886"/>
          </a:xfrm>
          <a:prstGeom prst="rect">
            <a:avLst/>
          </a:prstGeom>
          <a:noFill/>
        </p:spPr>
        <p:txBody>
          <a:bodyPr wrap="none" rtlCol="0">
            <a:spAutoFit/>
          </a:bodyPr>
          <a:lstStyle/>
          <a:p>
            <a:r>
              <a:rPr lang="it-IT" sz="4000" dirty="0">
                <a:solidFill>
                  <a:srgbClr val="FFC000"/>
                </a:solidFill>
              </a:rPr>
              <a:t>ARISCAT</a:t>
            </a:r>
          </a:p>
        </p:txBody>
      </p:sp>
      <p:sp>
        <p:nvSpPr>
          <p:cNvPr id="24" name="CasellaDiTesto 23"/>
          <p:cNvSpPr txBox="1"/>
          <p:nvPr/>
        </p:nvSpPr>
        <p:spPr>
          <a:xfrm>
            <a:off x="7126167" y="3553439"/>
            <a:ext cx="1200970" cy="707886"/>
          </a:xfrm>
          <a:prstGeom prst="rect">
            <a:avLst/>
          </a:prstGeom>
          <a:noFill/>
        </p:spPr>
        <p:txBody>
          <a:bodyPr wrap="none" rtlCol="0">
            <a:spAutoFit/>
          </a:bodyPr>
          <a:lstStyle/>
          <a:p>
            <a:r>
              <a:rPr lang="it-IT" sz="4000" dirty="0">
                <a:solidFill>
                  <a:srgbClr val="FFC000"/>
                </a:solidFill>
              </a:rPr>
              <a:t>6.2%</a:t>
            </a:r>
          </a:p>
        </p:txBody>
      </p:sp>
      <p:grpSp>
        <p:nvGrpSpPr>
          <p:cNvPr id="10" name="Gruppo 9"/>
          <p:cNvGrpSpPr/>
          <p:nvPr/>
        </p:nvGrpSpPr>
        <p:grpSpPr>
          <a:xfrm>
            <a:off x="566784" y="5440824"/>
            <a:ext cx="7820773" cy="778958"/>
            <a:chOff x="566784" y="5440824"/>
            <a:chExt cx="7820773" cy="778958"/>
          </a:xfrm>
        </p:grpSpPr>
        <p:sp>
          <p:nvSpPr>
            <p:cNvPr id="21" name="CasellaDiTesto 20"/>
            <p:cNvSpPr txBox="1"/>
            <p:nvPr/>
          </p:nvSpPr>
          <p:spPr>
            <a:xfrm>
              <a:off x="566784" y="5498137"/>
              <a:ext cx="2440861" cy="707886"/>
            </a:xfrm>
            <a:prstGeom prst="rect">
              <a:avLst/>
            </a:prstGeom>
            <a:noFill/>
          </p:spPr>
          <p:txBody>
            <a:bodyPr wrap="none" rtlCol="0">
              <a:spAutoFit/>
            </a:bodyPr>
            <a:lstStyle/>
            <a:p>
              <a:r>
                <a:rPr lang="it-IT" sz="4000" dirty="0">
                  <a:solidFill>
                    <a:srgbClr val="FFFF00"/>
                  </a:solidFill>
                </a:rPr>
                <a:t>LAS VEGAS</a:t>
              </a:r>
            </a:p>
          </p:txBody>
        </p:sp>
        <p:sp>
          <p:nvSpPr>
            <p:cNvPr id="22" name="CasellaDiTesto 21"/>
            <p:cNvSpPr txBox="1"/>
            <p:nvPr/>
          </p:nvSpPr>
          <p:spPr>
            <a:xfrm>
              <a:off x="6926901" y="5440824"/>
              <a:ext cx="1460656" cy="707886"/>
            </a:xfrm>
            <a:prstGeom prst="rect">
              <a:avLst/>
            </a:prstGeom>
            <a:noFill/>
          </p:spPr>
          <p:txBody>
            <a:bodyPr wrap="none" rtlCol="0">
              <a:spAutoFit/>
            </a:bodyPr>
            <a:lstStyle/>
            <a:p>
              <a:r>
                <a:rPr lang="it-IT" sz="4000" dirty="0">
                  <a:solidFill>
                    <a:srgbClr val="FFFF00"/>
                  </a:solidFill>
                </a:rPr>
                <a:t>10.4%</a:t>
              </a:r>
            </a:p>
          </p:txBody>
        </p:sp>
        <p:sp>
          <p:nvSpPr>
            <p:cNvPr id="25" name="CasellaDiTesto 24"/>
            <p:cNvSpPr txBox="1"/>
            <p:nvPr/>
          </p:nvSpPr>
          <p:spPr>
            <a:xfrm>
              <a:off x="4367120" y="5511896"/>
              <a:ext cx="1223412" cy="707886"/>
            </a:xfrm>
            <a:prstGeom prst="rect">
              <a:avLst/>
            </a:prstGeom>
            <a:noFill/>
          </p:spPr>
          <p:txBody>
            <a:bodyPr wrap="none" rtlCol="0">
              <a:spAutoFit/>
            </a:bodyPr>
            <a:lstStyle/>
            <a:p>
              <a:r>
                <a:rPr lang="it-IT" sz="4000" dirty="0">
                  <a:solidFill>
                    <a:srgbClr val="FFFF00"/>
                  </a:solidFill>
                </a:rPr>
                <a:t>9697</a:t>
              </a:r>
            </a:p>
          </p:txBody>
        </p:sp>
      </p:grpSp>
      <p:sp>
        <p:nvSpPr>
          <p:cNvPr id="26" name="CasellaDiTesto 25"/>
          <p:cNvSpPr txBox="1"/>
          <p:nvPr/>
        </p:nvSpPr>
        <p:spPr>
          <a:xfrm>
            <a:off x="3935109" y="2599116"/>
            <a:ext cx="2087431" cy="584775"/>
          </a:xfrm>
          <a:prstGeom prst="rect">
            <a:avLst/>
          </a:prstGeom>
          <a:noFill/>
        </p:spPr>
        <p:txBody>
          <a:bodyPr wrap="none" rtlCol="0">
            <a:spAutoFit/>
          </a:bodyPr>
          <a:lstStyle/>
          <a:p>
            <a:r>
              <a:rPr lang="it-IT" sz="3200" dirty="0" err="1"/>
              <a:t>Patients</a:t>
            </a:r>
            <a:r>
              <a:rPr lang="it-IT" sz="3200" dirty="0"/>
              <a:t> (</a:t>
            </a:r>
            <a:r>
              <a:rPr lang="it-IT" sz="3200" dirty="0" err="1"/>
              <a:t>n</a:t>
            </a:r>
            <a:r>
              <a:rPr lang="it-IT" sz="3200" dirty="0"/>
              <a:t>)</a:t>
            </a:r>
          </a:p>
        </p:txBody>
      </p:sp>
      <p:sp>
        <p:nvSpPr>
          <p:cNvPr id="27" name="CasellaDiTesto 26"/>
          <p:cNvSpPr txBox="1"/>
          <p:nvPr/>
        </p:nvSpPr>
        <p:spPr>
          <a:xfrm>
            <a:off x="1492775" y="973722"/>
            <a:ext cx="6635984" cy="400110"/>
          </a:xfrm>
          <a:prstGeom prst="rect">
            <a:avLst/>
          </a:prstGeom>
          <a:noFill/>
        </p:spPr>
        <p:txBody>
          <a:bodyPr wrap="none" rtlCol="0">
            <a:spAutoFit/>
          </a:bodyPr>
          <a:lstStyle/>
          <a:p>
            <a:r>
              <a:rPr lang="en-US" sz="2000" dirty="0" err="1">
                <a:latin typeface="Arial" charset="0"/>
                <a:ea typeface="Arial" charset="0"/>
                <a:cs typeface="Arial" charset="0"/>
              </a:rPr>
              <a:t>Canet</a:t>
            </a:r>
            <a:r>
              <a:rPr lang="en-US" sz="2000" dirty="0">
                <a:latin typeface="Arial" charset="0"/>
                <a:ea typeface="Arial" charset="0"/>
                <a:cs typeface="Arial" charset="0"/>
              </a:rPr>
              <a:t> J et al. Anesthesiology. 2010 Dec;113(6):1338-50</a:t>
            </a:r>
            <a:r>
              <a:rPr lang="en-US" sz="2000" dirty="0"/>
              <a:t> </a:t>
            </a:r>
            <a:endParaRPr lang="it-IT" sz="2000" dirty="0"/>
          </a:p>
        </p:txBody>
      </p:sp>
      <p:sp>
        <p:nvSpPr>
          <p:cNvPr id="8" name="Rettangolo 7"/>
          <p:cNvSpPr/>
          <p:nvPr/>
        </p:nvSpPr>
        <p:spPr>
          <a:xfrm>
            <a:off x="1575767" y="1366811"/>
            <a:ext cx="6597127" cy="400110"/>
          </a:xfrm>
          <a:prstGeom prst="rect">
            <a:avLst/>
          </a:prstGeom>
        </p:spPr>
        <p:txBody>
          <a:bodyPr wrap="none">
            <a:spAutoFit/>
          </a:bodyPr>
          <a:lstStyle/>
          <a:p>
            <a:r>
              <a:rPr lang="en-US" sz="2000" dirty="0" err="1">
                <a:latin typeface="Arial" charset="0"/>
                <a:ea typeface="Arial" charset="0"/>
                <a:cs typeface="Arial" charset="0"/>
              </a:rPr>
              <a:t>Mazo</a:t>
            </a:r>
            <a:r>
              <a:rPr lang="en-US" sz="2000" dirty="0">
                <a:latin typeface="Arial" charset="0"/>
                <a:ea typeface="Arial" charset="0"/>
                <a:cs typeface="Arial" charset="0"/>
              </a:rPr>
              <a:t> V et al. Anesthesiology. 2014 Aug;121(2):219-31</a:t>
            </a:r>
            <a:endParaRPr lang="it-IT" sz="2000" dirty="0">
              <a:latin typeface="Arial" charset="0"/>
              <a:ea typeface="Arial" charset="0"/>
              <a:cs typeface="Arial" charset="0"/>
            </a:endParaRPr>
          </a:p>
        </p:txBody>
      </p:sp>
      <p:grpSp>
        <p:nvGrpSpPr>
          <p:cNvPr id="9" name="Gruppo 8"/>
          <p:cNvGrpSpPr/>
          <p:nvPr/>
        </p:nvGrpSpPr>
        <p:grpSpPr>
          <a:xfrm>
            <a:off x="539597" y="4559856"/>
            <a:ext cx="7847960" cy="742754"/>
            <a:chOff x="539597" y="4559856"/>
            <a:chExt cx="7847960" cy="742754"/>
          </a:xfrm>
        </p:grpSpPr>
        <p:sp>
          <p:nvSpPr>
            <p:cNvPr id="20" name="CasellaDiTesto 19"/>
            <p:cNvSpPr txBox="1"/>
            <p:nvPr/>
          </p:nvSpPr>
          <p:spPr>
            <a:xfrm>
              <a:off x="539597" y="4594724"/>
              <a:ext cx="2468048" cy="707886"/>
            </a:xfrm>
            <a:prstGeom prst="rect">
              <a:avLst/>
            </a:prstGeom>
            <a:noFill/>
          </p:spPr>
          <p:txBody>
            <a:bodyPr wrap="none" rtlCol="0">
              <a:spAutoFit/>
            </a:bodyPr>
            <a:lstStyle/>
            <a:p>
              <a:r>
                <a:rPr lang="it-IT" sz="4000" dirty="0">
                  <a:solidFill>
                    <a:srgbClr val="92D050"/>
                  </a:solidFill>
                </a:rPr>
                <a:t>PERISCOPE</a:t>
              </a:r>
            </a:p>
          </p:txBody>
        </p:sp>
        <p:sp>
          <p:nvSpPr>
            <p:cNvPr id="23" name="CasellaDiTesto 22"/>
            <p:cNvSpPr txBox="1"/>
            <p:nvPr/>
          </p:nvSpPr>
          <p:spPr>
            <a:xfrm>
              <a:off x="7186587" y="4594724"/>
              <a:ext cx="1200970" cy="707886"/>
            </a:xfrm>
            <a:prstGeom prst="rect">
              <a:avLst/>
            </a:prstGeom>
            <a:noFill/>
          </p:spPr>
          <p:txBody>
            <a:bodyPr wrap="none" rtlCol="0">
              <a:spAutoFit/>
            </a:bodyPr>
            <a:lstStyle/>
            <a:p>
              <a:r>
                <a:rPr lang="it-IT" sz="4000" dirty="0">
                  <a:solidFill>
                    <a:srgbClr val="92D050"/>
                  </a:solidFill>
                </a:rPr>
                <a:t>7.9%</a:t>
              </a:r>
            </a:p>
          </p:txBody>
        </p:sp>
        <p:sp>
          <p:nvSpPr>
            <p:cNvPr id="29" name="CasellaDiTesto 28"/>
            <p:cNvSpPr txBox="1"/>
            <p:nvPr/>
          </p:nvSpPr>
          <p:spPr>
            <a:xfrm>
              <a:off x="4367119" y="4559856"/>
              <a:ext cx="1223412" cy="707886"/>
            </a:xfrm>
            <a:prstGeom prst="rect">
              <a:avLst/>
            </a:prstGeom>
            <a:noFill/>
          </p:spPr>
          <p:txBody>
            <a:bodyPr wrap="none" rtlCol="0">
              <a:spAutoFit/>
            </a:bodyPr>
            <a:lstStyle/>
            <a:p>
              <a:r>
                <a:rPr lang="it-IT" sz="4000" dirty="0">
                  <a:solidFill>
                    <a:srgbClr val="92D050"/>
                  </a:solidFill>
                </a:rPr>
                <a:t>5859</a:t>
              </a:r>
            </a:p>
          </p:txBody>
        </p:sp>
      </p:grpSp>
      <p:sp>
        <p:nvSpPr>
          <p:cNvPr id="30" name="CasellaDiTesto 29"/>
          <p:cNvSpPr txBox="1"/>
          <p:nvPr/>
        </p:nvSpPr>
        <p:spPr>
          <a:xfrm>
            <a:off x="4367118" y="3616802"/>
            <a:ext cx="1223412" cy="707886"/>
          </a:xfrm>
          <a:prstGeom prst="rect">
            <a:avLst/>
          </a:prstGeom>
          <a:noFill/>
        </p:spPr>
        <p:txBody>
          <a:bodyPr wrap="none" rtlCol="0">
            <a:spAutoFit/>
          </a:bodyPr>
          <a:lstStyle/>
          <a:p>
            <a:r>
              <a:rPr lang="it-IT" sz="4000" dirty="0">
                <a:solidFill>
                  <a:srgbClr val="FFC000"/>
                </a:solidFill>
              </a:rPr>
              <a:t>2464</a:t>
            </a:r>
          </a:p>
        </p:txBody>
      </p:sp>
      <p:sp>
        <p:nvSpPr>
          <p:cNvPr id="31" name="CasellaDiTesto 30"/>
          <p:cNvSpPr txBox="1"/>
          <p:nvPr/>
        </p:nvSpPr>
        <p:spPr>
          <a:xfrm>
            <a:off x="6397923" y="2584675"/>
            <a:ext cx="2640531" cy="584775"/>
          </a:xfrm>
          <a:prstGeom prst="rect">
            <a:avLst/>
          </a:prstGeom>
          <a:noFill/>
        </p:spPr>
        <p:txBody>
          <a:bodyPr wrap="none" rtlCol="0">
            <a:spAutoFit/>
          </a:bodyPr>
          <a:lstStyle/>
          <a:p>
            <a:r>
              <a:rPr lang="it-IT" sz="3200" dirty="0" err="1"/>
              <a:t>Prevalence</a:t>
            </a:r>
            <a:r>
              <a:rPr lang="it-IT" sz="3200" dirty="0"/>
              <a:t> (%)</a:t>
            </a:r>
          </a:p>
        </p:txBody>
      </p:sp>
    </p:spTree>
    <p:extLst>
      <p:ext uri="{BB962C8B-B14F-4D97-AF65-F5344CB8AC3E}">
        <p14:creationId xmlns:p14="http://schemas.microsoft.com/office/powerpoint/2010/main" val="33299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perioperative period</a:t>
            </a:r>
          </a:p>
          <a:p>
            <a:pPr marL="457200" indent="-457200">
              <a:buFont typeface="Arial" charset="0"/>
              <a:buChar char="•"/>
            </a:pPr>
            <a:r>
              <a:rPr lang="en-US" sz="2800" dirty="0">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a:t>
            </a:r>
            <a:r>
              <a:rPr lang="en-US" sz="2400" i="0" u="none" dirty="0">
                <a:latin typeface="Arial" charset="0"/>
                <a:cs typeface="Arial" charset="0"/>
              </a:rPr>
              <a:t>-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07260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kstvak 5"/>
          <p:cNvSpPr txBox="1">
            <a:spLocks noChangeArrowheads="1"/>
          </p:cNvSpPr>
          <p:nvPr/>
        </p:nvSpPr>
        <p:spPr bwMode="auto">
          <a:xfrm>
            <a:off x="-588380" y="179839"/>
            <a:ext cx="97446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en-US" altLang="it-IT" dirty="0">
                <a:solidFill>
                  <a:srgbClr val="FFFF00"/>
                </a:solidFill>
                <a:latin typeface="Arial" charset="0"/>
              </a:rPr>
              <a:t>PPCs depend on type of surgery</a:t>
            </a:r>
          </a:p>
        </p:txBody>
      </p:sp>
      <p:sp>
        <p:nvSpPr>
          <p:cNvPr id="33794" name="Line 15"/>
          <p:cNvSpPr>
            <a:spLocks noChangeShapeType="1"/>
          </p:cNvSpPr>
          <p:nvPr/>
        </p:nvSpPr>
        <p:spPr bwMode="auto">
          <a:xfrm>
            <a:off x="118269" y="1412776"/>
            <a:ext cx="87137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33796"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269" y="73763"/>
            <a:ext cx="81915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73763"/>
            <a:ext cx="14890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6527800"/>
            <a:ext cx="8993188"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4"/>
              </a:rPr>
              <a:t>www.provenet.eu</a:t>
            </a:r>
            <a:r>
              <a:rPr lang="en-US" sz="1600" dirty="0">
                <a:solidFill>
                  <a:srgbClr val="7F7F7F"/>
                </a:solidFill>
                <a:cs typeface="Arial" charset="0"/>
              </a:rPr>
              <a:t>)</a:t>
            </a:r>
            <a:endParaRPr lang="en-US" sz="1600" dirty="0">
              <a:cs typeface="Arial" charset="0"/>
            </a:endParaRPr>
          </a:p>
        </p:txBody>
      </p:sp>
      <p:pic>
        <p:nvPicPr>
          <p:cNvPr id="33799"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6869" y="1712279"/>
            <a:ext cx="3465024" cy="451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Immagin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4980" y="1693099"/>
            <a:ext cx="1944216" cy="455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20272" y="1695107"/>
            <a:ext cx="1684056" cy="453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2"/>
          <p:cNvSpPr>
            <a:spLocks noChangeArrowheads="1"/>
          </p:cNvSpPr>
          <p:nvPr/>
        </p:nvSpPr>
        <p:spPr bwMode="auto">
          <a:xfrm>
            <a:off x="422275" y="930421"/>
            <a:ext cx="8148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hr-HR" altLang="it-IT" sz="2000" dirty="0" err="1">
                <a:latin typeface="Arial" charset="0"/>
              </a:rPr>
              <a:t>The</a:t>
            </a:r>
            <a:r>
              <a:rPr lang="hr-HR" altLang="it-IT" sz="2000" dirty="0">
                <a:latin typeface="Arial" charset="0"/>
              </a:rPr>
              <a:t> LAS VEGAS </a:t>
            </a:r>
            <a:r>
              <a:rPr lang="hr-HR" altLang="it-IT" sz="2000" dirty="0" err="1">
                <a:latin typeface="Arial" charset="0"/>
              </a:rPr>
              <a:t>Investigators</a:t>
            </a:r>
            <a:r>
              <a:rPr lang="hr-HR" altLang="it-IT" sz="2000" dirty="0">
                <a:latin typeface="Arial" charset="0"/>
              </a:rPr>
              <a:t> - </a:t>
            </a:r>
            <a:r>
              <a:rPr lang="hr-HR" altLang="it-IT" sz="2000" dirty="0" err="1">
                <a:latin typeface="Arial" charset="0"/>
              </a:rPr>
              <a:t>Eur</a:t>
            </a:r>
            <a:r>
              <a:rPr lang="hr-HR" altLang="it-IT" sz="2000" dirty="0">
                <a:latin typeface="Arial" charset="0"/>
              </a:rPr>
              <a:t> J </a:t>
            </a:r>
            <a:r>
              <a:rPr lang="hr-HR" altLang="it-IT" sz="2000" dirty="0" err="1">
                <a:latin typeface="Arial" charset="0"/>
              </a:rPr>
              <a:t>Anaesthesiol</a:t>
            </a:r>
            <a:r>
              <a:rPr lang="hr-HR" altLang="it-IT" sz="2000" dirty="0">
                <a:latin typeface="Arial" charset="0"/>
              </a:rPr>
              <a:t> 2017; 34:492–507</a:t>
            </a:r>
            <a:endParaRPr lang="it-IT" altLang="it-IT" sz="2000" dirty="0">
              <a:latin typeface="Arial" charset="0"/>
            </a:endParaRPr>
          </a:p>
        </p:txBody>
      </p:sp>
    </p:spTree>
    <p:extLst>
      <p:ext uri="{BB962C8B-B14F-4D97-AF65-F5344CB8AC3E}">
        <p14:creationId xmlns:p14="http://schemas.microsoft.com/office/powerpoint/2010/main" val="1257404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perioperative period</a:t>
            </a:r>
          </a:p>
          <a:p>
            <a:pPr marL="457200" indent="-457200">
              <a:buFont typeface="Arial" charset="0"/>
              <a:buChar char="•"/>
            </a:pPr>
            <a:r>
              <a:rPr lang="en-US" sz="2800" dirty="0">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 type of surgery</a:t>
            </a:r>
          </a:p>
          <a:p>
            <a:r>
              <a:rPr lang="en-US" sz="2400" dirty="0">
                <a:latin typeface="Arial" charset="0"/>
                <a:cs typeface="Arial" charset="0"/>
              </a:rPr>
              <a:t>     - timing</a:t>
            </a:r>
            <a:endParaRPr lang="en-US" sz="2400" i="0" u="none" dirty="0">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387214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2088" y="18022"/>
            <a:ext cx="8763000" cy="1143000"/>
          </a:xfrm>
        </p:spPr>
        <p:txBody>
          <a:bodyPr>
            <a:noAutofit/>
          </a:bodyPr>
          <a:lstStyle/>
          <a:p>
            <a:r>
              <a:rPr lang="it-IT" sz="3200" dirty="0" err="1">
                <a:solidFill>
                  <a:srgbClr val="FFFF00"/>
                </a:solidFill>
                <a:latin typeface="Arial" charset="0"/>
                <a:ea typeface="Arial" charset="0"/>
                <a:cs typeface="Arial" charset="0"/>
              </a:rPr>
              <a:t>Postoperative</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Pulmonary</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Complications</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develop</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at</a:t>
            </a:r>
            <a:r>
              <a:rPr lang="it-IT" sz="3200" dirty="0">
                <a:solidFill>
                  <a:srgbClr val="FFFF00"/>
                </a:solidFill>
                <a:latin typeface="Arial" charset="0"/>
                <a:ea typeface="Arial" charset="0"/>
                <a:cs typeface="Arial" charset="0"/>
              </a:rPr>
              <a:t> the 2-3</a:t>
            </a:r>
            <a:r>
              <a:rPr lang="it-IT" sz="3200" baseline="30000" dirty="0">
                <a:solidFill>
                  <a:srgbClr val="FFFF00"/>
                </a:solidFill>
                <a:latin typeface="Arial" charset="0"/>
                <a:ea typeface="Arial" charset="0"/>
                <a:cs typeface="Arial" charset="0"/>
              </a:rPr>
              <a:t>rd</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postoperative</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day</a:t>
            </a:r>
            <a:endParaRPr lang="en-US" sz="3200" b="1" dirty="0">
              <a:solidFill>
                <a:srgbClr val="FFFF00"/>
              </a:solidFill>
              <a:latin typeface="Arial" charset="0"/>
              <a:ea typeface="Arial" charset="0"/>
              <a:cs typeface="Arial" charset="0"/>
            </a:endParaRPr>
          </a:p>
        </p:txBody>
      </p:sp>
      <p:sp>
        <p:nvSpPr>
          <p:cNvPr id="21506" name="Text Box 9"/>
          <p:cNvSpPr txBox="1">
            <a:spLocks noChangeArrowheads="1"/>
          </p:cNvSpPr>
          <p:nvPr/>
        </p:nvSpPr>
        <p:spPr bwMode="auto">
          <a:xfrm>
            <a:off x="759619" y="1120569"/>
            <a:ext cx="7627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dirty="0" err="1">
                <a:solidFill>
                  <a:srgbClr val="FFFFFF"/>
                </a:solidFill>
                <a:latin typeface="Arial" charset="0"/>
                <a:cs typeface="Geneva" charset="0"/>
              </a:rPr>
              <a:t>Serpa</a:t>
            </a:r>
            <a:r>
              <a:rPr lang="en-US" sz="2000" dirty="0">
                <a:solidFill>
                  <a:srgbClr val="FFFFFF"/>
                </a:solidFill>
                <a:latin typeface="Arial" charset="0"/>
                <a:cs typeface="Geneva" charset="0"/>
              </a:rPr>
              <a:t> </a:t>
            </a:r>
            <a:r>
              <a:rPr lang="en-US" sz="2000" dirty="0" err="1">
                <a:solidFill>
                  <a:srgbClr val="FFFFFF"/>
                </a:solidFill>
                <a:latin typeface="Arial" charset="0"/>
                <a:cs typeface="Geneva" charset="0"/>
              </a:rPr>
              <a:t>Neto</a:t>
            </a:r>
            <a:r>
              <a:rPr lang="en-US" sz="2000" dirty="0">
                <a:solidFill>
                  <a:srgbClr val="FFFFFF"/>
                </a:solidFill>
                <a:latin typeface="Arial" charset="0"/>
                <a:cs typeface="Geneva" charset="0"/>
              </a:rPr>
              <a:t> A. et al. Lancet </a:t>
            </a:r>
            <a:r>
              <a:rPr lang="en-US" sz="2000" dirty="0" err="1">
                <a:solidFill>
                  <a:srgbClr val="FFFFFF"/>
                </a:solidFill>
                <a:latin typeface="Arial" charset="0"/>
                <a:cs typeface="Geneva" charset="0"/>
              </a:rPr>
              <a:t>Respir</a:t>
            </a:r>
            <a:r>
              <a:rPr lang="en-US" sz="2000" dirty="0">
                <a:solidFill>
                  <a:srgbClr val="FFFFFF"/>
                </a:solidFill>
                <a:latin typeface="Arial" charset="0"/>
                <a:cs typeface="Geneva" charset="0"/>
              </a:rPr>
              <a:t> Med. 2014 Dec; 2(12):1007-15.</a:t>
            </a:r>
            <a:endParaRPr lang="nl-NL" sz="2000" dirty="0">
              <a:solidFill>
                <a:srgbClr val="FFFFFF"/>
              </a:solidFill>
              <a:latin typeface="Arial" charset="0"/>
              <a:cs typeface="Geneva" charset="0"/>
            </a:endParaRPr>
          </a:p>
        </p:txBody>
      </p:sp>
      <p:sp>
        <p:nvSpPr>
          <p:cNvPr id="6" name="Line 8"/>
          <p:cNvSpPr>
            <a:spLocks noChangeShapeType="1"/>
          </p:cNvSpPr>
          <p:nvPr/>
        </p:nvSpPr>
        <p:spPr bwMode="auto">
          <a:xfrm>
            <a:off x="192088" y="1938244"/>
            <a:ext cx="87122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cs typeface="+mn-cs"/>
            </a:endParaRPr>
          </a:p>
        </p:txBody>
      </p:sp>
      <p:sp>
        <p:nvSpPr>
          <p:cNvPr id="16" name="Rettangolo 12"/>
          <p:cNvSpPr>
            <a:spLocks noChangeArrowheads="1"/>
          </p:cNvSpPr>
          <p:nvPr/>
        </p:nvSpPr>
        <p:spPr bwMode="auto">
          <a:xfrm>
            <a:off x="499269" y="1470022"/>
            <a:ext cx="8148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hr-HR" altLang="it-IT" sz="2000" dirty="0" err="1">
                <a:latin typeface="Arial" charset="0"/>
              </a:rPr>
              <a:t>The</a:t>
            </a:r>
            <a:r>
              <a:rPr lang="hr-HR" altLang="it-IT" sz="2000" dirty="0">
                <a:latin typeface="Arial" charset="0"/>
              </a:rPr>
              <a:t> LAS VEGAS </a:t>
            </a:r>
            <a:r>
              <a:rPr lang="hr-HR" altLang="it-IT" sz="2000" dirty="0" err="1">
                <a:latin typeface="Arial" charset="0"/>
              </a:rPr>
              <a:t>Investigators</a:t>
            </a:r>
            <a:r>
              <a:rPr lang="hr-HR" altLang="it-IT" sz="2000" dirty="0">
                <a:latin typeface="Arial" charset="0"/>
              </a:rPr>
              <a:t> - </a:t>
            </a:r>
            <a:r>
              <a:rPr lang="hr-HR" altLang="it-IT" sz="2000" dirty="0" err="1">
                <a:latin typeface="Arial" charset="0"/>
              </a:rPr>
              <a:t>Eur</a:t>
            </a:r>
            <a:r>
              <a:rPr lang="hr-HR" altLang="it-IT" sz="2000" dirty="0">
                <a:latin typeface="Arial" charset="0"/>
              </a:rPr>
              <a:t> J </a:t>
            </a:r>
            <a:r>
              <a:rPr lang="hr-HR" altLang="it-IT" sz="2000" dirty="0" err="1">
                <a:latin typeface="Arial" charset="0"/>
              </a:rPr>
              <a:t>Anaesthesiol</a:t>
            </a:r>
            <a:r>
              <a:rPr lang="hr-HR" altLang="it-IT" sz="2000" dirty="0">
                <a:latin typeface="Arial" charset="0"/>
              </a:rPr>
              <a:t> 2017; 34:492–507</a:t>
            </a:r>
            <a:endParaRPr lang="it-IT" altLang="it-IT" sz="2000" dirty="0">
              <a:latin typeface="Arial" charset="0"/>
            </a:endParaRPr>
          </a:p>
        </p:txBody>
      </p:sp>
      <p:sp>
        <p:nvSpPr>
          <p:cNvPr id="17" name="Rectangle 2"/>
          <p:cNvSpPr txBox="1">
            <a:spLocks noChangeArrowheads="1"/>
          </p:cNvSpPr>
          <p:nvPr/>
        </p:nvSpPr>
        <p:spPr bwMode="auto">
          <a:xfrm>
            <a:off x="53094" y="6482109"/>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mr-IN" sz="1600" dirty="0">
                <a:solidFill>
                  <a:schemeClr val="bg1">
                    <a:lumMod val="50000"/>
                    <a:lumOff val="50000"/>
                  </a:schemeClr>
                </a:solidFill>
                <a:cs typeface="Arial" charset="0"/>
              </a:rPr>
              <a:t>–</a:t>
            </a:r>
            <a:r>
              <a:rPr lang="en-US" sz="1600" dirty="0">
                <a:solidFill>
                  <a:schemeClr val="bg1">
                    <a:lumMod val="50000"/>
                    <a:lumOff val="50000"/>
                  </a:schemeClr>
                </a:solidFill>
                <a:cs typeface="Arial" charset="0"/>
              </a:rPr>
              <a:t> </a:t>
            </a:r>
            <a:r>
              <a:rPr lang="en-US" sz="1600" dirty="0" err="1">
                <a:solidFill>
                  <a:schemeClr val="bg1">
                    <a:lumMod val="50000"/>
                    <a:lumOff val="50000"/>
                  </a:schemeClr>
                </a:solidFill>
                <a:cs typeface="Arial" charset="0"/>
              </a:rPr>
              <a:t>www.provenet.eu</a:t>
            </a:r>
            <a:r>
              <a:rPr lang="en-US" sz="1600" dirty="0">
                <a:solidFill>
                  <a:schemeClr val="bg1">
                    <a:lumMod val="50000"/>
                    <a:lumOff val="50000"/>
                  </a:schemeClr>
                </a:solidFill>
                <a:cs typeface="Arial" charset="0"/>
              </a:rPr>
              <a:t>   </a:t>
            </a:r>
            <a:endParaRPr lang="en-US" sz="1600" dirty="0">
              <a:cs typeface="Arial" charset="0"/>
            </a:endParaRPr>
          </a:p>
        </p:txBody>
      </p:sp>
      <p:pic>
        <p:nvPicPr>
          <p:cNvPr id="18" name="Afbeelding 7">
            <a:extLst>
              <a:ext uri="{FF2B5EF4-FFF2-40B4-BE49-F238E27FC236}">
                <a16:creationId xmlns:a16="http://schemas.microsoft.com/office/drawing/2014/main" id="{074183FC-6783-DD46-BD31-AC4934AEA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172" y="2074587"/>
            <a:ext cx="6612832" cy="4271177"/>
          </a:xfrm>
          <a:prstGeom prst="rect">
            <a:avLst/>
          </a:prstGeom>
        </p:spPr>
      </p:pic>
    </p:spTree>
    <p:extLst>
      <p:ext uri="{BB962C8B-B14F-4D97-AF65-F5344CB8AC3E}">
        <p14:creationId xmlns:p14="http://schemas.microsoft.com/office/powerpoint/2010/main" val="20801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perioperative period</a:t>
            </a:r>
          </a:p>
          <a:p>
            <a:pPr marL="457200" indent="-457200">
              <a:buFont typeface="Arial" charset="0"/>
              <a:buChar char="•"/>
            </a:pPr>
            <a:r>
              <a:rPr lang="en-US" sz="2800" dirty="0">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a:t>
            </a:r>
            <a:r>
              <a:rPr lang="en-US" sz="2400" i="0" u="none" dirty="0">
                <a:latin typeface="Arial" charset="0"/>
                <a:cs typeface="Arial" charset="0"/>
              </a:rPr>
              <a:t>-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50188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a:xfrm>
            <a:off x="827088" y="-231775"/>
            <a:ext cx="7772400" cy="1143000"/>
          </a:xfrm>
        </p:spPr>
        <p:txBody>
          <a:bodyPr/>
          <a:lstStyle/>
          <a:p>
            <a:r>
              <a:rPr lang="it-IT" altLang="it-IT" dirty="0" err="1">
                <a:solidFill>
                  <a:srgbClr val="FFFF00"/>
                </a:solidFill>
              </a:rPr>
              <a:t>Conflicts</a:t>
            </a:r>
            <a:r>
              <a:rPr lang="it-IT" altLang="it-IT" dirty="0">
                <a:solidFill>
                  <a:srgbClr val="FFFF00"/>
                </a:solidFill>
              </a:rPr>
              <a:t> of </a:t>
            </a:r>
            <a:r>
              <a:rPr lang="it-IT" altLang="it-IT" dirty="0" err="1">
                <a:solidFill>
                  <a:srgbClr val="FFFF00"/>
                </a:solidFill>
              </a:rPr>
              <a:t>Interest</a:t>
            </a:r>
            <a:endParaRPr lang="it-IT" altLang="it-IT" dirty="0">
              <a:solidFill>
                <a:srgbClr val="FFFF00"/>
              </a:solidFill>
            </a:endParaRPr>
          </a:p>
        </p:txBody>
      </p:sp>
      <p:sp>
        <p:nvSpPr>
          <p:cNvPr id="20482" name="Line 5"/>
          <p:cNvSpPr>
            <a:spLocks noChangeShapeType="1"/>
          </p:cNvSpPr>
          <p:nvPr/>
        </p:nvSpPr>
        <p:spPr bwMode="auto">
          <a:xfrm>
            <a:off x="211138" y="836613"/>
            <a:ext cx="856932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9" name="Rectangle 2"/>
          <p:cNvSpPr txBox="1">
            <a:spLocks noChangeArrowheads="1"/>
          </p:cNvSpPr>
          <p:nvPr/>
        </p:nvSpPr>
        <p:spPr bwMode="auto">
          <a:xfrm>
            <a:off x="0" y="6515100"/>
            <a:ext cx="8993188" cy="381000"/>
          </a:xfrm>
          <a:prstGeom prst="rect">
            <a:avLst/>
          </a:prstGeom>
          <a:noFill/>
          <a:ln w="9525">
            <a:noFill/>
            <a:miter lim="800000"/>
            <a:headEnd/>
            <a:tailE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2"/>
              </a:rPr>
              <a:t>www.provenet.eu</a:t>
            </a:r>
            <a:r>
              <a:rPr lang="en-US" sz="1600" dirty="0">
                <a:solidFill>
                  <a:srgbClr val="7F7F7F"/>
                </a:solidFill>
                <a:cs typeface="Arial" charset="0"/>
              </a:rPr>
              <a:t>)</a:t>
            </a:r>
            <a:endParaRPr lang="en-US" sz="1600" dirty="0">
              <a:cs typeface="Arial" charset="0"/>
            </a:endParaRPr>
          </a:p>
        </p:txBody>
      </p:sp>
      <p:sp>
        <p:nvSpPr>
          <p:cNvPr id="20484" name="Rettangolo 2"/>
          <p:cNvSpPr>
            <a:spLocks noChangeArrowheads="1"/>
          </p:cNvSpPr>
          <p:nvPr/>
        </p:nvSpPr>
        <p:spPr bwMode="auto">
          <a:xfrm>
            <a:off x="611188" y="3192463"/>
            <a:ext cx="4572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it-IT" altLang="it-IT" sz="2800" baseline="0" dirty="0">
                <a:latin typeface="Arial" charset="0"/>
              </a:rPr>
              <a:t>I </a:t>
            </a:r>
            <a:r>
              <a:rPr lang="it-IT" altLang="it-IT" sz="2800" baseline="0" dirty="0" err="1">
                <a:latin typeface="Arial" charset="0"/>
              </a:rPr>
              <a:t>declare</a:t>
            </a:r>
            <a:r>
              <a:rPr lang="it-IT" altLang="it-IT" sz="2800" baseline="0" dirty="0">
                <a:latin typeface="Arial" charset="0"/>
              </a:rPr>
              <a:t> </a:t>
            </a:r>
          </a:p>
          <a:p>
            <a:pPr>
              <a:spcBef>
                <a:spcPct val="0"/>
              </a:spcBef>
              <a:buFontTx/>
              <a:buNone/>
            </a:pPr>
            <a:r>
              <a:rPr lang="it-IT" altLang="it-IT" sz="2800" b="1" baseline="0" dirty="0">
                <a:latin typeface="Arial" charset="0"/>
              </a:rPr>
              <a:t>NO</a:t>
            </a:r>
            <a:r>
              <a:rPr lang="it-IT" altLang="it-IT" sz="2800" baseline="0" dirty="0">
                <a:latin typeface="Arial" charset="0"/>
              </a:rPr>
              <a:t> </a:t>
            </a:r>
            <a:r>
              <a:rPr lang="it-IT" altLang="it-IT" sz="2800" baseline="0" dirty="0" err="1">
                <a:latin typeface="Arial" charset="0"/>
              </a:rPr>
              <a:t>conflicts</a:t>
            </a:r>
            <a:r>
              <a:rPr lang="it-IT" altLang="it-IT" sz="2800" baseline="0" dirty="0">
                <a:latin typeface="Arial" charset="0"/>
              </a:rPr>
              <a:t> of </a:t>
            </a:r>
            <a:r>
              <a:rPr lang="it-IT" altLang="it-IT" sz="2800" baseline="0" dirty="0" err="1">
                <a:latin typeface="Arial" charset="0"/>
              </a:rPr>
              <a:t>interest</a:t>
            </a:r>
            <a:endParaRPr lang="it-IT" altLang="it-IT" sz="2800" baseline="0" dirty="0">
              <a:latin typeface="Arial" charset="0"/>
            </a:endParaRPr>
          </a:p>
        </p:txBody>
      </p:sp>
      <p:pic>
        <p:nvPicPr>
          <p:cNvPr id="20485" name="Bild 4" descr="no-money-cartoon-830x123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3850" y="1674813"/>
            <a:ext cx="3195638"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081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92088" y="18022"/>
            <a:ext cx="8763000" cy="1143000"/>
          </a:xfrm>
        </p:spPr>
        <p:txBody>
          <a:bodyPr>
            <a:noAutofit/>
          </a:bodyPr>
          <a:lstStyle/>
          <a:p>
            <a:r>
              <a:rPr lang="it-IT" sz="3200" dirty="0" err="1">
                <a:solidFill>
                  <a:srgbClr val="FFFF00"/>
                </a:solidFill>
                <a:latin typeface="Arial" charset="0"/>
                <a:ea typeface="Arial" charset="0"/>
                <a:cs typeface="Arial" charset="0"/>
              </a:rPr>
              <a:t>Postoperative</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Pulmonary</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Complications</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increase</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morbidity</a:t>
            </a:r>
            <a:r>
              <a:rPr lang="it-IT" sz="3200" dirty="0">
                <a:solidFill>
                  <a:srgbClr val="FFFF00"/>
                </a:solidFill>
                <a:latin typeface="Arial" charset="0"/>
                <a:ea typeface="Arial" charset="0"/>
                <a:cs typeface="Arial" charset="0"/>
              </a:rPr>
              <a:t> and </a:t>
            </a:r>
            <a:r>
              <a:rPr lang="it-IT" sz="3200" dirty="0" err="1">
                <a:solidFill>
                  <a:srgbClr val="FFFF00"/>
                </a:solidFill>
                <a:latin typeface="Arial" charset="0"/>
                <a:ea typeface="Arial" charset="0"/>
                <a:cs typeface="Arial" charset="0"/>
              </a:rPr>
              <a:t>mortality</a:t>
            </a:r>
            <a:endParaRPr lang="en-US" sz="3200" b="1" dirty="0">
              <a:solidFill>
                <a:srgbClr val="FFFF00"/>
              </a:solidFill>
              <a:latin typeface="Arial" charset="0"/>
              <a:ea typeface="Arial" charset="0"/>
              <a:cs typeface="Arial" charset="0"/>
            </a:endParaRPr>
          </a:p>
        </p:txBody>
      </p:sp>
      <p:sp>
        <p:nvSpPr>
          <p:cNvPr id="21506" name="Text Box 9"/>
          <p:cNvSpPr txBox="1">
            <a:spLocks noChangeArrowheads="1"/>
          </p:cNvSpPr>
          <p:nvPr/>
        </p:nvSpPr>
        <p:spPr bwMode="auto">
          <a:xfrm>
            <a:off x="759619" y="1120569"/>
            <a:ext cx="7627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dirty="0" err="1">
                <a:solidFill>
                  <a:srgbClr val="FFFFFF"/>
                </a:solidFill>
                <a:latin typeface="Arial" charset="0"/>
                <a:cs typeface="Geneva" charset="0"/>
              </a:rPr>
              <a:t>Serpa</a:t>
            </a:r>
            <a:r>
              <a:rPr lang="en-US" sz="2000" dirty="0">
                <a:solidFill>
                  <a:srgbClr val="FFFFFF"/>
                </a:solidFill>
                <a:latin typeface="Arial" charset="0"/>
                <a:cs typeface="Geneva" charset="0"/>
              </a:rPr>
              <a:t> </a:t>
            </a:r>
            <a:r>
              <a:rPr lang="en-US" sz="2000" dirty="0" err="1">
                <a:solidFill>
                  <a:srgbClr val="FFFFFF"/>
                </a:solidFill>
                <a:latin typeface="Arial" charset="0"/>
                <a:cs typeface="Geneva" charset="0"/>
              </a:rPr>
              <a:t>Neto</a:t>
            </a:r>
            <a:r>
              <a:rPr lang="en-US" sz="2000" dirty="0">
                <a:solidFill>
                  <a:srgbClr val="FFFFFF"/>
                </a:solidFill>
                <a:latin typeface="Arial" charset="0"/>
                <a:cs typeface="Geneva" charset="0"/>
              </a:rPr>
              <a:t> A. et al. Lancet </a:t>
            </a:r>
            <a:r>
              <a:rPr lang="en-US" sz="2000" dirty="0" err="1">
                <a:solidFill>
                  <a:srgbClr val="FFFFFF"/>
                </a:solidFill>
                <a:latin typeface="Arial" charset="0"/>
                <a:cs typeface="Geneva" charset="0"/>
              </a:rPr>
              <a:t>Respir</a:t>
            </a:r>
            <a:r>
              <a:rPr lang="en-US" sz="2000" dirty="0">
                <a:solidFill>
                  <a:srgbClr val="FFFFFF"/>
                </a:solidFill>
                <a:latin typeface="Arial" charset="0"/>
                <a:cs typeface="Geneva" charset="0"/>
              </a:rPr>
              <a:t> Med. 2014 Dec; 2(12):1007-15.</a:t>
            </a:r>
            <a:endParaRPr lang="nl-NL" sz="2000" dirty="0">
              <a:solidFill>
                <a:srgbClr val="FFFFFF"/>
              </a:solidFill>
              <a:latin typeface="Arial" charset="0"/>
              <a:cs typeface="Geneva" charset="0"/>
            </a:endParaRPr>
          </a:p>
        </p:txBody>
      </p:sp>
      <p:sp>
        <p:nvSpPr>
          <p:cNvPr id="6" name="Line 8"/>
          <p:cNvSpPr>
            <a:spLocks noChangeShapeType="1"/>
          </p:cNvSpPr>
          <p:nvPr/>
        </p:nvSpPr>
        <p:spPr bwMode="auto">
          <a:xfrm>
            <a:off x="192088" y="2084456"/>
            <a:ext cx="87122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cs typeface="+mn-cs"/>
            </a:endParaRPr>
          </a:p>
        </p:txBody>
      </p:sp>
      <p:grpSp>
        <p:nvGrpSpPr>
          <p:cNvPr id="4" name="Gruppo 3"/>
          <p:cNvGrpSpPr/>
          <p:nvPr/>
        </p:nvGrpSpPr>
        <p:grpSpPr>
          <a:xfrm>
            <a:off x="1338470" y="2201721"/>
            <a:ext cx="6919705" cy="4338779"/>
            <a:chOff x="1789042" y="2451652"/>
            <a:chExt cx="6469133" cy="4088848"/>
          </a:xfrm>
        </p:grpSpPr>
        <p:grpSp>
          <p:nvGrpSpPr>
            <p:cNvPr id="7" name="Gruppo 6"/>
            <p:cNvGrpSpPr/>
            <p:nvPr/>
          </p:nvGrpSpPr>
          <p:grpSpPr>
            <a:xfrm>
              <a:off x="1789042" y="2451652"/>
              <a:ext cx="6186687" cy="4088848"/>
              <a:chOff x="-1943517" y="704480"/>
              <a:chExt cx="7948978" cy="5691701"/>
            </a:xfrm>
            <a:solidFill>
              <a:schemeClr val="tx1"/>
            </a:solidFill>
          </p:grpSpPr>
          <p:sp>
            <p:nvSpPr>
              <p:cNvPr id="2" name="Rettangolo 1"/>
              <p:cNvSpPr/>
              <p:nvPr/>
            </p:nvSpPr>
            <p:spPr>
              <a:xfrm>
                <a:off x="-1943517" y="704480"/>
                <a:ext cx="7948978" cy="5691701"/>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it-IT"/>
              </a:p>
            </p:txBody>
          </p:sp>
          <p:pic>
            <p:nvPicPr>
              <p:cNvPr id="11" name="Immagine 10"/>
              <p:cNvPicPr>
                <a:picLocks noChangeAspect="1"/>
              </p:cNvPicPr>
              <p:nvPr/>
            </p:nvPicPr>
            <p:blipFill>
              <a:blip r:embed="rId2"/>
              <a:stretch>
                <a:fillRect/>
              </a:stretch>
            </p:blipFill>
            <p:spPr>
              <a:xfrm>
                <a:off x="-1743183" y="1324523"/>
                <a:ext cx="6670914" cy="4734610"/>
              </a:xfrm>
              <a:prstGeom prst="rect">
                <a:avLst/>
              </a:prstGeom>
              <a:grpFill/>
            </p:spPr>
          </p:pic>
        </p:grpSp>
        <p:sp>
          <p:nvSpPr>
            <p:cNvPr id="21509" name="CasellaDiTesto 27"/>
            <p:cNvSpPr txBox="1">
              <a:spLocks noChangeArrowheads="1"/>
            </p:cNvSpPr>
            <p:nvPr/>
          </p:nvSpPr>
          <p:spPr bwMode="auto">
            <a:xfrm>
              <a:off x="6936964" y="3316808"/>
              <a:ext cx="1031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rgbClr val="000000"/>
                  </a:solidFill>
                </a:rPr>
                <a:t>25.2% </a:t>
              </a:r>
            </a:p>
          </p:txBody>
        </p:sp>
        <p:sp>
          <p:nvSpPr>
            <p:cNvPr id="21510" name="CasellaDiTesto 29"/>
            <p:cNvSpPr txBox="1">
              <a:spLocks noChangeArrowheads="1"/>
            </p:cNvSpPr>
            <p:nvPr/>
          </p:nvSpPr>
          <p:spPr bwMode="auto">
            <a:xfrm>
              <a:off x="6946299" y="3571082"/>
              <a:ext cx="1031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rgbClr val="000000"/>
                  </a:solidFill>
                </a:rPr>
                <a:t>39.4% </a:t>
              </a:r>
            </a:p>
          </p:txBody>
        </p:sp>
        <p:sp>
          <p:nvSpPr>
            <p:cNvPr id="21511" name="Rettangolo 3"/>
            <p:cNvSpPr>
              <a:spLocks noChangeArrowheads="1"/>
            </p:cNvSpPr>
            <p:nvPr/>
          </p:nvSpPr>
          <p:spPr bwMode="auto">
            <a:xfrm>
              <a:off x="6802696" y="2537346"/>
              <a:ext cx="109517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b="1" dirty="0" err="1">
                  <a:solidFill>
                    <a:schemeClr val="bg1"/>
                  </a:solidFill>
                </a:rPr>
                <a:t>Mortality</a:t>
              </a:r>
              <a:endParaRPr lang="it-IT" b="1" dirty="0">
                <a:solidFill>
                  <a:schemeClr val="bg1"/>
                </a:solidFill>
              </a:endParaRPr>
            </a:p>
          </p:txBody>
        </p:sp>
        <p:sp>
          <p:nvSpPr>
            <p:cNvPr id="21512" name="CasellaDiTesto 12"/>
            <p:cNvSpPr txBox="1">
              <a:spLocks noChangeArrowheads="1"/>
            </p:cNvSpPr>
            <p:nvPr/>
          </p:nvSpPr>
          <p:spPr bwMode="auto">
            <a:xfrm>
              <a:off x="7024086" y="2854846"/>
              <a:ext cx="8763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dirty="0">
                  <a:solidFill>
                    <a:srgbClr val="000000"/>
                  </a:solidFill>
                </a:rPr>
                <a:t>1.4% </a:t>
              </a:r>
            </a:p>
          </p:txBody>
        </p:sp>
        <p:sp>
          <p:nvSpPr>
            <p:cNvPr id="21513" name="CasellaDiTesto 4"/>
            <p:cNvSpPr txBox="1">
              <a:spLocks noChangeArrowheads="1"/>
            </p:cNvSpPr>
            <p:nvPr/>
          </p:nvSpPr>
          <p:spPr bwMode="auto">
            <a:xfrm>
              <a:off x="8074025" y="4151313"/>
              <a:ext cx="184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it-IT"/>
            </a:p>
          </p:txBody>
        </p:sp>
      </p:grpSp>
      <p:sp>
        <p:nvSpPr>
          <p:cNvPr id="16" name="Rettangolo 12"/>
          <p:cNvSpPr>
            <a:spLocks noChangeArrowheads="1"/>
          </p:cNvSpPr>
          <p:nvPr/>
        </p:nvSpPr>
        <p:spPr bwMode="auto">
          <a:xfrm>
            <a:off x="499269" y="1538194"/>
            <a:ext cx="8148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hr-HR" altLang="it-IT" sz="2000" dirty="0" err="1">
                <a:latin typeface="Arial" charset="0"/>
              </a:rPr>
              <a:t>The</a:t>
            </a:r>
            <a:r>
              <a:rPr lang="hr-HR" altLang="it-IT" sz="2000" dirty="0">
                <a:latin typeface="Arial" charset="0"/>
              </a:rPr>
              <a:t> LAS VEGAS </a:t>
            </a:r>
            <a:r>
              <a:rPr lang="hr-HR" altLang="it-IT" sz="2000" dirty="0" err="1">
                <a:latin typeface="Arial" charset="0"/>
              </a:rPr>
              <a:t>Investigators</a:t>
            </a:r>
            <a:r>
              <a:rPr lang="hr-HR" altLang="it-IT" sz="2000" dirty="0">
                <a:latin typeface="Arial" charset="0"/>
              </a:rPr>
              <a:t> - </a:t>
            </a:r>
            <a:r>
              <a:rPr lang="hr-HR" altLang="it-IT" sz="2000" dirty="0" err="1">
                <a:latin typeface="Arial" charset="0"/>
              </a:rPr>
              <a:t>Eur</a:t>
            </a:r>
            <a:r>
              <a:rPr lang="hr-HR" altLang="it-IT" sz="2000" dirty="0">
                <a:latin typeface="Arial" charset="0"/>
              </a:rPr>
              <a:t> J </a:t>
            </a:r>
            <a:r>
              <a:rPr lang="hr-HR" altLang="it-IT" sz="2000" dirty="0" err="1">
                <a:latin typeface="Arial" charset="0"/>
              </a:rPr>
              <a:t>Anaesthesiol</a:t>
            </a:r>
            <a:r>
              <a:rPr lang="hr-HR" altLang="it-IT" sz="2000" dirty="0">
                <a:latin typeface="Arial" charset="0"/>
              </a:rPr>
              <a:t> 2017; 34:492–507</a:t>
            </a:r>
            <a:endParaRPr lang="it-IT" altLang="it-IT" sz="2000" dirty="0">
              <a:latin typeface="Arial" charset="0"/>
            </a:endParaRPr>
          </a:p>
        </p:txBody>
      </p:sp>
      <p:sp>
        <p:nvSpPr>
          <p:cNvPr id="17" name="Rectangle 2"/>
          <p:cNvSpPr txBox="1">
            <a:spLocks noChangeArrowheads="1"/>
          </p:cNvSpPr>
          <p:nvPr/>
        </p:nvSpPr>
        <p:spPr bwMode="auto">
          <a:xfrm>
            <a:off x="53094" y="6482109"/>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mr-IN" sz="1600" dirty="0">
                <a:solidFill>
                  <a:schemeClr val="bg1">
                    <a:lumMod val="50000"/>
                    <a:lumOff val="50000"/>
                  </a:schemeClr>
                </a:solidFill>
                <a:cs typeface="Arial" charset="0"/>
              </a:rPr>
              <a:t>–</a:t>
            </a:r>
            <a:r>
              <a:rPr lang="en-US" sz="1600" dirty="0">
                <a:solidFill>
                  <a:schemeClr val="bg1">
                    <a:lumMod val="50000"/>
                    <a:lumOff val="50000"/>
                  </a:schemeClr>
                </a:solidFill>
                <a:cs typeface="Arial" charset="0"/>
              </a:rPr>
              <a:t> </a:t>
            </a:r>
            <a:r>
              <a:rPr lang="en-US" sz="1600" dirty="0" err="1">
                <a:solidFill>
                  <a:schemeClr val="bg1">
                    <a:lumMod val="50000"/>
                    <a:lumOff val="50000"/>
                  </a:schemeClr>
                </a:solidFill>
                <a:cs typeface="Arial" charset="0"/>
              </a:rPr>
              <a:t>www.provenet.eu</a:t>
            </a:r>
            <a:r>
              <a:rPr lang="en-US" sz="1600" dirty="0">
                <a:solidFill>
                  <a:schemeClr val="bg1">
                    <a:lumMod val="50000"/>
                    <a:lumOff val="50000"/>
                  </a:schemeClr>
                </a:solidFill>
                <a:cs typeface="Arial" charset="0"/>
              </a:rPr>
              <a:t>   </a:t>
            </a:r>
            <a:endParaRPr lang="en-US" sz="1600" dirty="0">
              <a:cs typeface="Arial" charset="0"/>
            </a:endParaRPr>
          </a:p>
        </p:txBody>
      </p:sp>
      <p:sp>
        <p:nvSpPr>
          <p:cNvPr id="19" name="CasellaDiTesto 18"/>
          <p:cNvSpPr txBox="1">
            <a:spLocks noChangeArrowheads="1"/>
          </p:cNvSpPr>
          <p:nvPr/>
        </p:nvSpPr>
        <p:spPr bwMode="auto">
          <a:xfrm>
            <a:off x="3018882" y="3909445"/>
            <a:ext cx="2989921" cy="4616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400" b="1" dirty="0">
                <a:solidFill>
                  <a:srgbClr val="FFFF00"/>
                </a:solidFill>
                <a:latin typeface="Arial" charset="0"/>
              </a:rPr>
              <a:t>LOS: 15 vs 30 </a:t>
            </a:r>
            <a:r>
              <a:rPr lang="it-IT" altLang="it-IT" sz="2400" b="1" dirty="0" err="1">
                <a:solidFill>
                  <a:srgbClr val="FFFF00"/>
                </a:solidFill>
                <a:latin typeface="Arial" charset="0"/>
              </a:rPr>
              <a:t>days</a:t>
            </a:r>
            <a:endParaRPr lang="it-IT" altLang="it-IT" sz="2400" b="1" dirty="0">
              <a:solidFill>
                <a:srgbClr val="FFFF00"/>
              </a:solidFill>
              <a:latin typeface="Arial" charset="0"/>
            </a:endParaRPr>
          </a:p>
        </p:txBody>
      </p:sp>
    </p:spTree>
    <p:extLst>
      <p:ext uri="{BB962C8B-B14F-4D97-AF65-F5344CB8AC3E}">
        <p14:creationId xmlns:p14="http://schemas.microsoft.com/office/powerpoint/2010/main" val="1614932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perioperative period</a:t>
            </a:r>
          </a:p>
          <a:p>
            <a:pPr marL="457200" indent="-457200">
              <a:buFont typeface="Arial" charset="0"/>
              <a:buChar char="•"/>
            </a:pPr>
            <a:r>
              <a:rPr lang="en-US" sz="2800" dirty="0">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a:t>
            </a:r>
            <a:r>
              <a:rPr lang="en-US" sz="2400" dirty="0">
                <a:latin typeface="Arial" charset="0"/>
                <a:cs typeface="Arial" charset="0"/>
              </a:rPr>
              <a:t>-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537847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Line 15"/>
          <p:cNvSpPr>
            <a:spLocks noChangeShapeType="1"/>
          </p:cNvSpPr>
          <p:nvPr/>
        </p:nvSpPr>
        <p:spPr bwMode="auto">
          <a:xfrm>
            <a:off x="279400" y="1412875"/>
            <a:ext cx="87137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554" name="Rectangle 2"/>
          <p:cNvSpPr>
            <a:spLocks noChangeArrowheads="1"/>
          </p:cNvSpPr>
          <p:nvPr/>
        </p:nvSpPr>
        <p:spPr bwMode="auto">
          <a:xfrm>
            <a:off x="87313" y="1560513"/>
            <a:ext cx="8912225" cy="523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en-US" altLang="it-IT" sz="2000" b="1" baseline="0">
                <a:solidFill>
                  <a:srgbClr val="0000CC"/>
                </a:solidFill>
              </a:rPr>
              <a:t>Class I: 30.0 to 34.9 kg/m</a:t>
            </a:r>
            <a:r>
              <a:rPr lang="en-US" altLang="it-IT" sz="2000" b="1" baseline="30000">
                <a:solidFill>
                  <a:srgbClr val="0000CC"/>
                </a:solidFill>
              </a:rPr>
              <a:t>2</a:t>
            </a:r>
            <a:r>
              <a:rPr lang="en-US" altLang="it-IT" sz="2000" b="1" baseline="0">
                <a:solidFill>
                  <a:srgbClr val="0000CC"/>
                </a:solidFill>
              </a:rPr>
              <a:t>  - Class II; 35 to 39.9 kg/m</a:t>
            </a:r>
            <a:r>
              <a:rPr lang="en-US" altLang="it-IT" sz="2000" b="1" baseline="30000">
                <a:solidFill>
                  <a:srgbClr val="0000CC"/>
                </a:solidFill>
              </a:rPr>
              <a:t>2</a:t>
            </a:r>
            <a:r>
              <a:rPr lang="en-US" altLang="it-IT" sz="2000" b="1" baseline="0">
                <a:solidFill>
                  <a:srgbClr val="0000CC"/>
                </a:solidFill>
              </a:rPr>
              <a:t> - Class III;  </a:t>
            </a:r>
            <a:r>
              <a:rPr lang="en-US" altLang="it-IT" sz="2000" b="1" baseline="0">
                <a:solidFill>
                  <a:srgbClr val="0000CC"/>
                </a:solidFill>
                <a:sym typeface="Symbol" charset="2"/>
              </a:rPr>
              <a:t></a:t>
            </a:r>
            <a:r>
              <a:rPr lang="en-US" altLang="it-IT" sz="2000" b="1" baseline="0">
                <a:solidFill>
                  <a:srgbClr val="0000CC"/>
                </a:solidFill>
              </a:rPr>
              <a:t> 40 kg/m</a:t>
            </a:r>
            <a:r>
              <a:rPr lang="en-US" altLang="it-IT" sz="2000" b="1" baseline="30000">
                <a:solidFill>
                  <a:srgbClr val="0000CC"/>
                </a:solidFill>
              </a:rPr>
              <a:t>2</a:t>
            </a:r>
            <a:r>
              <a:rPr lang="en-US" altLang="it-IT" sz="2800" b="1">
                <a:solidFill>
                  <a:srgbClr val="0000CC"/>
                </a:solidFill>
              </a:rPr>
              <a:t> </a:t>
            </a:r>
            <a:endParaRPr lang="en-US" altLang="it-IT" sz="2800" b="1" baseline="0">
              <a:solidFill>
                <a:srgbClr val="0000CC"/>
              </a:solidFill>
              <a:latin typeface="Arial" charset="0"/>
            </a:endParaRPr>
          </a:p>
        </p:txBody>
      </p:sp>
      <p:sp>
        <p:nvSpPr>
          <p:cNvPr id="23555" name="Rettangolo 7"/>
          <p:cNvSpPr>
            <a:spLocks noChangeArrowheads="1"/>
          </p:cNvSpPr>
          <p:nvPr/>
        </p:nvSpPr>
        <p:spPr bwMode="auto">
          <a:xfrm>
            <a:off x="-765175" y="44450"/>
            <a:ext cx="1069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eaLnBrk="1" hangingPunct="1">
              <a:spcBef>
                <a:spcPct val="0"/>
              </a:spcBef>
              <a:buFontTx/>
              <a:buNone/>
            </a:pPr>
            <a:r>
              <a:rPr lang="it-IT" altLang="it-IT" baseline="0">
                <a:solidFill>
                  <a:srgbClr val="FFFF00"/>
                </a:solidFill>
                <a:latin typeface="Arial" charset="0"/>
              </a:rPr>
              <a:t>PPCs are more frequent when BMI &gt; 40 Kg/m</a:t>
            </a:r>
            <a:r>
              <a:rPr lang="it-IT" altLang="it-IT" baseline="30000">
                <a:solidFill>
                  <a:srgbClr val="FFFF00"/>
                </a:solidFill>
                <a:latin typeface="Arial" charset="0"/>
              </a:rPr>
              <a:t>2</a:t>
            </a:r>
          </a:p>
        </p:txBody>
      </p:sp>
      <p:sp>
        <p:nvSpPr>
          <p:cNvPr id="23556" name="Rettangolo 10"/>
          <p:cNvSpPr>
            <a:spLocks noChangeArrowheads="1"/>
          </p:cNvSpPr>
          <p:nvPr/>
        </p:nvSpPr>
        <p:spPr bwMode="auto">
          <a:xfrm>
            <a:off x="1231900" y="555625"/>
            <a:ext cx="596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hr-HR" altLang="it-IT" sz="2000" baseline="0" dirty="0" err="1">
                <a:latin typeface="Arial" charset="0"/>
              </a:rPr>
              <a:t>Ball</a:t>
            </a:r>
            <a:r>
              <a:rPr lang="hr-HR" altLang="it-IT" sz="2000" baseline="0" dirty="0">
                <a:latin typeface="Arial" charset="0"/>
              </a:rPr>
              <a:t> L </a:t>
            </a:r>
            <a:r>
              <a:rPr lang="hr-HR" altLang="it-IT" sz="2000" baseline="0" dirty="0" err="1">
                <a:latin typeface="Arial" charset="0"/>
              </a:rPr>
              <a:t>et</a:t>
            </a:r>
            <a:r>
              <a:rPr lang="hr-HR" altLang="it-IT" sz="2000" baseline="0" dirty="0">
                <a:latin typeface="Arial" charset="0"/>
              </a:rPr>
              <a:t> </a:t>
            </a:r>
            <a:r>
              <a:rPr lang="hr-HR" altLang="it-IT" sz="2000" baseline="0" dirty="0" err="1">
                <a:latin typeface="Arial" charset="0"/>
              </a:rPr>
              <a:t>al</a:t>
            </a:r>
            <a:r>
              <a:rPr lang="hr-HR" altLang="it-IT" sz="2000" baseline="0" dirty="0">
                <a:latin typeface="Arial" charset="0"/>
              </a:rPr>
              <a:t>. Br J </a:t>
            </a:r>
            <a:r>
              <a:rPr lang="hr-HR" altLang="it-IT" sz="2000" baseline="0" dirty="0" err="1">
                <a:latin typeface="Arial" charset="0"/>
              </a:rPr>
              <a:t>Anaesth</a:t>
            </a:r>
            <a:r>
              <a:rPr lang="hr-HR" altLang="it-IT" sz="2000" baseline="0" dirty="0">
                <a:latin typeface="Arial" charset="0"/>
              </a:rPr>
              <a:t>. 2018 Oct;121(4):899-908</a:t>
            </a:r>
            <a:endParaRPr lang="it-IT" altLang="it-IT" sz="2000" baseline="0" dirty="0">
              <a:latin typeface="Arial" charset="0"/>
            </a:endParaRPr>
          </a:p>
        </p:txBody>
      </p:sp>
      <p:grpSp>
        <p:nvGrpSpPr>
          <p:cNvPr id="23557" name="Gruppo 1"/>
          <p:cNvGrpSpPr>
            <a:grpSpLocks/>
          </p:cNvGrpSpPr>
          <p:nvPr/>
        </p:nvGrpSpPr>
        <p:grpSpPr bwMode="auto">
          <a:xfrm>
            <a:off x="468313" y="2174875"/>
            <a:ext cx="8351837" cy="4430713"/>
            <a:chOff x="1701800" y="1778000"/>
            <a:chExt cx="5829300" cy="4930775"/>
          </a:xfrm>
        </p:grpSpPr>
        <p:sp>
          <p:nvSpPr>
            <p:cNvPr id="23582" name="CasellaDiTesto 3"/>
            <p:cNvSpPr txBox="1">
              <a:spLocks noChangeArrowheads="1"/>
            </p:cNvSpPr>
            <p:nvPr/>
          </p:nvSpPr>
          <p:spPr bwMode="auto">
            <a:xfrm>
              <a:off x="3343275" y="2617788"/>
              <a:ext cx="2306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endParaRPr lang="it-IT" altLang="it-IT" sz="2800">
                <a:solidFill>
                  <a:schemeClr val="bg1"/>
                </a:solidFill>
                <a:latin typeface="Arial" charset="0"/>
              </a:endParaRPr>
            </a:p>
          </p:txBody>
        </p:sp>
        <p:sp>
          <p:nvSpPr>
            <p:cNvPr id="23583" name="CasellaDiTesto 5"/>
            <p:cNvSpPr txBox="1">
              <a:spLocks noChangeArrowheads="1"/>
            </p:cNvSpPr>
            <p:nvPr/>
          </p:nvSpPr>
          <p:spPr bwMode="auto">
            <a:xfrm>
              <a:off x="1917700" y="39655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endParaRPr lang="it-IT" altLang="it-IT" sz="2800">
                <a:solidFill>
                  <a:schemeClr val="bg1"/>
                </a:solidFill>
                <a:latin typeface="Arial" charset="0"/>
              </a:endParaRPr>
            </a:p>
          </p:txBody>
        </p:sp>
        <p:pic>
          <p:nvPicPr>
            <p:cNvPr id="235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778000"/>
              <a:ext cx="582930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5" name="Rettangolo 1"/>
            <p:cNvSpPr>
              <a:spLocks noChangeArrowheads="1"/>
            </p:cNvSpPr>
            <p:nvPr/>
          </p:nvSpPr>
          <p:spPr bwMode="auto">
            <a:xfrm>
              <a:off x="3799058" y="4999935"/>
              <a:ext cx="1542773" cy="243242"/>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eaLnBrk="1" hangingPunct="1">
                <a:spcBef>
                  <a:spcPct val="0"/>
                </a:spcBef>
                <a:buFontTx/>
                <a:buNone/>
              </a:pPr>
              <a:endParaRPr lang="it-IT" altLang="it-IT" sz="2800">
                <a:solidFill>
                  <a:schemeClr val="bg1"/>
                </a:solidFill>
                <a:latin typeface="Arial" charset="0"/>
              </a:endParaRPr>
            </a:p>
          </p:txBody>
        </p:sp>
        <p:cxnSp>
          <p:nvCxnSpPr>
            <p:cNvPr id="23586" name="Connettore 1 2"/>
            <p:cNvCxnSpPr>
              <a:cxnSpLocks noChangeShapeType="1"/>
            </p:cNvCxnSpPr>
            <p:nvPr/>
          </p:nvCxnSpPr>
          <p:spPr bwMode="auto">
            <a:xfrm>
              <a:off x="3155950" y="3929063"/>
              <a:ext cx="792163" cy="0"/>
            </a:xfrm>
            <a:prstGeom prst="line">
              <a:avLst/>
            </a:prstGeom>
            <a:noFill/>
            <a:ln w="79375">
              <a:solidFill>
                <a:srgbClr val="FF0000"/>
              </a:solidFill>
              <a:round/>
              <a:headEnd/>
              <a:tailEnd/>
            </a:ln>
            <a:extLst>
              <a:ext uri="{909E8E84-426E-40DD-AFC4-6F175D3DCCD1}">
                <a14:hiddenFill xmlns:a14="http://schemas.microsoft.com/office/drawing/2010/main">
                  <a:noFill/>
                </a14:hiddenFill>
              </a:ext>
            </a:extLst>
          </p:spPr>
        </p:cxnSp>
        <p:cxnSp>
          <p:nvCxnSpPr>
            <p:cNvPr id="23587" name="Connettore 1 12"/>
            <p:cNvCxnSpPr>
              <a:cxnSpLocks noChangeShapeType="1"/>
            </p:cNvCxnSpPr>
            <p:nvPr/>
          </p:nvCxnSpPr>
          <p:spPr bwMode="auto">
            <a:xfrm>
              <a:off x="3983038" y="3573463"/>
              <a:ext cx="792162" cy="0"/>
            </a:xfrm>
            <a:prstGeom prst="line">
              <a:avLst/>
            </a:prstGeom>
            <a:noFill/>
            <a:ln w="79375">
              <a:solidFill>
                <a:srgbClr val="FF0000"/>
              </a:solidFill>
              <a:round/>
              <a:headEnd/>
              <a:tailEnd/>
            </a:ln>
            <a:extLst>
              <a:ext uri="{909E8E84-426E-40DD-AFC4-6F175D3DCCD1}">
                <a14:hiddenFill xmlns:a14="http://schemas.microsoft.com/office/drawing/2010/main">
                  <a:noFill/>
                </a14:hiddenFill>
              </a:ext>
            </a:extLst>
          </p:spPr>
        </p:cxnSp>
        <p:cxnSp>
          <p:nvCxnSpPr>
            <p:cNvPr id="23588" name="Connettore 1 13"/>
            <p:cNvCxnSpPr>
              <a:cxnSpLocks noChangeShapeType="1"/>
            </p:cNvCxnSpPr>
            <p:nvPr/>
          </p:nvCxnSpPr>
          <p:spPr bwMode="auto">
            <a:xfrm>
              <a:off x="4757738" y="2828925"/>
              <a:ext cx="792162" cy="0"/>
            </a:xfrm>
            <a:prstGeom prst="line">
              <a:avLst/>
            </a:prstGeom>
            <a:noFill/>
            <a:ln w="79375">
              <a:solidFill>
                <a:srgbClr val="FF0000"/>
              </a:solidFill>
              <a:round/>
              <a:headEnd/>
              <a:tailEnd/>
            </a:ln>
            <a:extLst>
              <a:ext uri="{909E8E84-426E-40DD-AFC4-6F175D3DCCD1}">
                <a14:hiddenFill xmlns:a14="http://schemas.microsoft.com/office/drawing/2010/main">
                  <a:noFill/>
                </a14:hiddenFill>
              </a:ext>
            </a:extLst>
          </p:spPr>
        </p:cxnSp>
        <p:cxnSp>
          <p:nvCxnSpPr>
            <p:cNvPr id="23589" name="Connettore 1 18"/>
            <p:cNvCxnSpPr>
              <a:cxnSpLocks noChangeShapeType="1"/>
            </p:cNvCxnSpPr>
            <p:nvPr/>
          </p:nvCxnSpPr>
          <p:spPr bwMode="auto">
            <a:xfrm flipV="1">
              <a:off x="5586413" y="2617788"/>
              <a:ext cx="1649412" cy="12700"/>
            </a:xfrm>
            <a:prstGeom prst="line">
              <a:avLst/>
            </a:prstGeom>
            <a:noFill/>
            <a:ln w="79375">
              <a:solidFill>
                <a:srgbClr val="FF0000"/>
              </a:solidFill>
              <a:round/>
              <a:headEnd/>
              <a:tailEnd/>
            </a:ln>
            <a:extLst>
              <a:ext uri="{909E8E84-426E-40DD-AFC4-6F175D3DCCD1}">
                <a14:hiddenFill xmlns:a14="http://schemas.microsoft.com/office/drawing/2010/main">
                  <a:noFill/>
                </a14:hiddenFill>
              </a:ext>
            </a:extLst>
          </p:spPr>
        </p:cxnSp>
        <p:cxnSp>
          <p:nvCxnSpPr>
            <p:cNvPr id="23590" name="Connettore 1 20"/>
            <p:cNvCxnSpPr>
              <a:cxnSpLocks noChangeShapeType="1"/>
            </p:cNvCxnSpPr>
            <p:nvPr/>
          </p:nvCxnSpPr>
          <p:spPr bwMode="auto">
            <a:xfrm flipH="1" flipV="1">
              <a:off x="3979863" y="3570288"/>
              <a:ext cx="7937" cy="363537"/>
            </a:xfrm>
            <a:prstGeom prst="line">
              <a:avLst/>
            </a:prstGeom>
            <a:noFill/>
            <a:ln w="79375">
              <a:solidFill>
                <a:srgbClr val="FF0000"/>
              </a:solidFill>
              <a:round/>
              <a:headEnd/>
              <a:tailEnd/>
            </a:ln>
            <a:extLst>
              <a:ext uri="{909E8E84-426E-40DD-AFC4-6F175D3DCCD1}">
                <a14:hiddenFill xmlns:a14="http://schemas.microsoft.com/office/drawing/2010/main">
                  <a:noFill/>
                </a14:hiddenFill>
              </a:ext>
            </a:extLst>
          </p:spPr>
        </p:cxnSp>
        <p:cxnSp>
          <p:nvCxnSpPr>
            <p:cNvPr id="23591" name="Connettore 1 22"/>
            <p:cNvCxnSpPr>
              <a:cxnSpLocks noChangeShapeType="1"/>
            </p:cNvCxnSpPr>
            <p:nvPr/>
          </p:nvCxnSpPr>
          <p:spPr bwMode="auto">
            <a:xfrm flipV="1">
              <a:off x="4775200" y="2828925"/>
              <a:ext cx="12700" cy="714375"/>
            </a:xfrm>
            <a:prstGeom prst="line">
              <a:avLst/>
            </a:prstGeom>
            <a:noFill/>
            <a:ln w="79375">
              <a:solidFill>
                <a:srgbClr val="FF0000"/>
              </a:solidFill>
              <a:round/>
              <a:headEnd/>
              <a:tailEnd/>
            </a:ln>
            <a:extLst>
              <a:ext uri="{909E8E84-426E-40DD-AFC4-6F175D3DCCD1}">
                <a14:hiddenFill xmlns:a14="http://schemas.microsoft.com/office/drawing/2010/main">
                  <a:noFill/>
                </a14:hiddenFill>
              </a:ext>
            </a:extLst>
          </p:spPr>
        </p:cxnSp>
        <p:cxnSp>
          <p:nvCxnSpPr>
            <p:cNvPr id="23592" name="Connettore 1 24"/>
            <p:cNvCxnSpPr>
              <a:cxnSpLocks noChangeShapeType="1"/>
            </p:cNvCxnSpPr>
            <p:nvPr/>
          </p:nvCxnSpPr>
          <p:spPr bwMode="auto">
            <a:xfrm flipV="1">
              <a:off x="5586413" y="2640013"/>
              <a:ext cx="17462" cy="241300"/>
            </a:xfrm>
            <a:prstGeom prst="line">
              <a:avLst/>
            </a:prstGeom>
            <a:noFill/>
            <a:ln w="79375">
              <a:solidFill>
                <a:srgbClr val="FF0000"/>
              </a:solidFill>
              <a:round/>
              <a:headEnd/>
              <a:tailEnd/>
            </a:ln>
            <a:extLst>
              <a:ext uri="{909E8E84-426E-40DD-AFC4-6F175D3DCCD1}">
                <a14:hiddenFill xmlns:a14="http://schemas.microsoft.com/office/drawing/2010/main">
                  <a:noFill/>
                </a14:hiddenFill>
              </a:ext>
            </a:extLst>
          </p:spPr>
        </p:cxnSp>
        <p:cxnSp>
          <p:nvCxnSpPr>
            <p:cNvPr id="23593" name="Connettore 1 28"/>
            <p:cNvCxnSpPr>
              <a:cxnSpLocks noChangeShapeType="1"/>
            </p:cNvCxnSpPr>
            <p:nvPr/>
          </p:nvCxnSpPr>
          <p:spPr bwMode="auto">
            <a:xfrm flipV="1">
              <a:off x="3122613" y="3886200"/>
              <a:ext cx="3175" cy="1343025"/>
            </a:xfrm>
            <a:prstGeom prst="line">
              <a:avLst/>
            </a:prstGeom>
            <a:noFill/>
            <a:ln w="79375">
              <a:solidFill>
                <a:srgbClr val="FF0000"/>
              </a:solidFill>
              <a:round/>
              <a:headEnd/>
              <a:tailEnd/>
            </a:ln>
            <a:extLst>
              <a:ext uri="{909E8E84-426E-40DD-AFC4-6F175D3DCCD1}">
                <a14:hiddenFill xmlns:a14="http://schemas.microsoft.com/office/drawing/2010/main">
                  <a:noFill/>
                </a14:hiddenFill>
              </a:ext>
            </a:extLst>
          </p:spPr>
        </p:cxnSp>
        <p:cxnSp>
          <p:nvCxnSpPr>
            <p:cNvPr id="31" name="Connettore 1 30"/>
            <p:cNvCxnSpPr/>
            <p:nvPr/>
          </p:nvCxnSpPr>
          <p:spPr bwMode="auto">
            <a:xfrm>
              <a:off x="3156632" y="4081737"/>
              <a:ext cx="791127" cy="0"/>
            </a:xfrm>
            <a:prstGeom prst="line">
              <a:avLst/>
            </a:prstGeom>
            <a:noFill/>
            <a:ln w="79375" cap="flat" cmpd="sng" algn="ctr">
              <a:solidFill>
                <a:schemeClr val="accent6"/>
              </a:solidFill>
              <a:prstDash val="solid"/>
              <a:round/>
              <a:headEnd type="none" w="med" len="med"/>
              <a:tailEnd type="none" w="med" len="med"/>
            </a:ln>
            <a:effectLst/>
          </p:spPr>
        </p:cxnSp>
        <p:cxnSp>
          <p:nvCxnSpPr>
            <p:cNvPr id="32" name="Connettore 1 31"/>
            <p:cNvCxnSpPr/>
            <p:nvPr/>
          </p:nvCxnSpPr>
          <p:spPr bwMode="auto">
            <a:xfrm>
              <a:off x="3996512" y="3996937"/>
              <a:ext cx="792236" cy="0"/>
            </a:xfrm>
            <a:prstGeom prst="line">
              <a:avLst/>
            </a:prstGeom>
            <a:noFill/>
            <a:ln w="79375" cap="flat" cmpd="sng" algn="ctr">
              <a:solidFill>
                <a:schemeClr val="accent6"/>
              </a:solidFill>
              <a:prstDash val="solid"/>
              <a:round/>
              <a:headEnd type="none" w="med" len="med"/>
              <a:tailEnd type="none" w="med" len="med"/>
            </a:ln>
            <a:effectLst/>
          </p:spPr>
        </p:cxnSp>
        <p:cxnSp>
          <p:nvCxnSpPr>
            <p:cNvPr id="33" name="Connettore 1 32"/>
            <p:cNvCxnSpPr/>
            <p:nvPr/>
          </p:nvCxnSpPr>
          <p:spPr bwMode="auto">
            <a:xfrm>
              <a:off x="4788747" y="3933337"/>
              <a:ext cx="790019" cy="0"/>
            </a:xfrm>
            <a:prstGeom prst="line">
              <a:avLst/>
            </a:prstGeom>
            <a:noFill/>
            <a:ln w="79375" cap="flat" cmpd="sng" algn="ctr">
              <a:solidFill>
                <a:schemeClr val="accent6"/>
              </a:solidFill>
              <a:prstDash val="solid"/>
              <a:round/>
              <a:headEnd type="none" w="med" len="med"/>
              <a:tailEnd type="none" w="med" len="med"/>
            </a:ln>
            <a:effectLst/>
          </p:spPr>
        </p:cxnSp>
        <p:cxnSp>
          <p:nvCxnSpPr>
            <p:cNvPr id="34" name="Connettore 1 33"/>
            <p:cNvCxnSpPr/>
            <p:nvPr/>
          </p:nvCxnSpPr>
          <p:spPr bwMode="auto">
            <a:xfrm>
              <a:off x="5578766" y="3860904"/>
              <a:ext cx="794452" cy="0"/>
            </a:xfrm>
            <a:prstGeom prst="line">
              <a:avLst/>
            </a:prstGeom>
            <a:noFill/>
            <a:ln w="79375" cap="flat" cmpd="sng" algn="ctr">
              <a:solidFill>
                <a:schemeClr val="accent6"/>
              </a:solidFill>
              <a:prstDash val="solid"/>
              <a:round/>
              <a:headEnd type="none" w="med" len="med"/>
              <a:tailEnd type="none" w="med" len="med"/>
            </a:ln>
            <a:effectLst/>
          </p:spPr>
        </p:cxnSp>
        <p:cxnSp>
          <p:nvCxnSpPr>
            <p:cNvPr id="35" name="Connettore 1 34"/>
            <p:cNvCxnSpPr/>
            <p:nvPr/>
          </p:nvCxnSpPr>
          <p:spPr bwMode="auto">
            <a:xfrm>
              <a:off x="6419755" y="3730170"/>
              <a:ext cx="793343" cy="0"/>
            </a:xfrm>
            <a:prstGeom prst="line">
              <a:avLst/>
            </a:prstGeom>
            <a:noFill/>
            <a:ln w="79375" cap="flat" cmpd="sng" algn="ctr">
              <a:solidFill>
                <a:schemeClr val="accent6"/>
              </a:solidFill>
              <a:prstDash val="solid"/>
              <a:round/>
              <a:headEnd type="none" w="med" len="med"/>
              <a:tailEnd type="none" w="med" len="med"/>
            </a:ln>
            <a:effectLst/>
          </p:spPr>
        </p:cxnSp>
        <p:cxnSp>
          <p:nvCxnSpPr>
            <p:cNvPr id="23599" name="Connettore 1 35"/>
            <p:cNvCxnSpPr>
              <a:cxnSpLocks noChangeShapeType="1"/>
            </p:cNvCxnSpPr>
            <p:nvPr/>
          </p:nvCxnSpPr>
          <p:spPr bwMode="auto">
            <a:xfrm>
              <a:off x="3132138" y="4437063"/>
              <a:ext cx="792162" cy="0"/>
            </a:xfrm>
            <a:prstGeom prst="line">
              <a:avLst/>
            </a:prstGeom>
            <a:noFill/>
            <a:ln w="79375">
              <a:solidFill>
                <a:srgbClr val="00B050"/>
              </a:solidFill>
              <a:round/>
              <a:headEnd/>
              <a:tailEnd/>
            </a:ln>
            <a:extLst>
              <a:ext uri="{909E8E84-426E-40DD-AFC4-6F175D3DCCD1}">
                <a14:hiddenFill xmlns:a14="http://schemas.microsoft.com/office/drawing/2010/main">
                  <a:noFill/>
                </a14:hiddenFill>
              </a:ext>
            </a:extLst>
          </p:spPr>
        </p:cxnSp>
        <p:cxnSp>
          <p:nvCxnSpPr>
            <p:cNvPr id="23600" name="Connettore 1 36"/>
            <p:cNvCxnSpPr>
              <a:cxnSpLocks noChangeShapeType="1"/>
            </p:cNvCxnSpPr>
            <p:nvPr/>
          </p:nvCxnSpPr>
          <p:spPr bwMode="auto">
            <a:xfrm>
              <a:off x="3962400" y="4292600"/>
              <a:ext cx="792163" cy="0"/>
            </a:xfrm>
            <a:prstGeom prst="line">
              <a:avLst/>
            </a:prstGeom>
            <a:noFill/>
            <a:ln w="79375">
              <a:solidFill>
                <a:srgbClr val="00B050"/>
              </a:solidFill>
              <a:round/>
              <a:headEnd/>
              <a:tailEnd/>
            </a:ln>
            <a:extLst>
              <a:ext uri="{909E8E84-426E-40DD-AFC4-6F175D3DCCD1}">
                <a14:hiddenFill xmlns:a14="http://schemas.microsoft.com/office/drawing/2010/main">
                  <a:noFill/>
                </a14:hiddenFill>
              </a:ext>
            </a:extLst>
          </p:spPr>
        </p:cxnSp>
        <p:cxnSp>
          <p:nvCxnSpPr>
            <p:cNvPr id="23601" name="Connettore 1 37"/>
            <p:cNvCxnSpPr>
              <a:cxnSpLocks noChangeShapeType="1"/>
            </p:cNvCxnSpPr>
            <p:nvPr/>
          </p:nvCxnSpPr>
          <p:spPr bwMode="auto">
            <a:xfrm>
              <a:off x="4765675" y="4160838"/>
              <a:ext cx="792163" cy="0"/>
            </a:xfrm>
            <a:prstGeom prst="line">
              <a:avLst/>
            </a:prstGeom>
            <a:noFill/>
            <a:ln w="79375">
              <a:solidFill>
                <a:srgbClr val="00B050"/>
              </a:solidFill>
              <a:round/>
              <a:headEnd/>
              <a:tailEnd/>
            </a:ln>
            <a:extLst>
              <a:ext uri="{909E8E84-426E-40DD-AFC4-6F175D3DCCD1}">
                <a14:hiddenFill xmlns:a14="http://schemas.microsoft.com/office/drawing/2010/main">
                  <a:noFill/>
                </a14:hiddenFill>
              </a:ext>
            </a:extLst>
          </p:spPr>
        </p:cxnSp>
        <p:cxnSp>
          <p:nvCxnSpPr>
            <p:cNvPr id="23602" name="Connettore 1 38"/>
            <p:cNvCxnSpPr>
              <a:cxnSpLocks noChangeShapeType="1"/>
            </p:cNvCxnSpPr>
            <p:nvPr/>
          </p:nvCxnSpPr>
          <p:spPr bwMode="auto">
            <a:xfrm>
              <a:off x="5580063" y="4076700"/>
              <a:ext cx="792162" cy="0"/>
            </a:xfrm>
            <a:prstGeom prst="line">
              <a:avLst/>
            </a:prstGeom>
            <a:noFill/>
            <a:ln w="79375">
              <a:solidFill>
                <a:srgbClr val="00B050"/>
              </a:solidFill>
              <a:round/>
              <a:headEnd/>
              <a:tailEnd/>
            </a:ln>
            <a:extLst>
              <a:ext uri="{909E8E84-426E-40DD-AFC4-6F175D3DCCD1}">
                <a14:hiddenFill xmlns:a14="http://schemas.microsoft.com/office/drawing/2010/main">
                  <a:noFill/>
                </a14:hiddenFill>
              </a:ext>
            </a:extLst>
          </p:spPr>
        </p:cxnSp>
        <p:cxnSp>
          <p:nvCxnSpPr>
            <p:cNvPr id="23603" name="Connettore 1 39"/>
            <p:cNvCxnSpPr>
              <a:cxnSpLocks noChangeShapeType="1"/>
            </p:cNvCxnSpPr>
            <p:nvPr/>
          </p:nvCxnSpPr>
          <p:spPr bwMode="auto">
            <a:xfrm>
              <a:off x="6397625" y="3957638"/>
              <a:ext cx="792163" cy="0"/>
            </a:xfrm>
            <a:prstGeom prst="line">
              <a:avLst/>
            </a:prstGeom>
            <a:noFill/>
            <a:ln w="79375">
              <a:solidFill>
                <a:srgbClr val="00B050"/>
              </a:solidFill>
              <a:round/>
              <a:headEnd/>
              <a:tailEnd/>
            </a:ln>
            <a:extLst>
              <a:ext uri="{909E8E84-426E-40DD-AFC4-6F175D3DCCD1}">
                <a14:hiddenFill xmlns:a14="http://schemas.microsoft.com/office/drawing/2010/main">
                  <a:noFill/>
                </a14:hiddenFill>
              </a:ext>
            </a:extLst>
          </p:spPr>
        </p:cxnSp>
        <p:cxnSp>
          <p:nvCxnSpPr>
            <p:cNvPr id="44" name="Connettore 1 43"/>
            <p:cNvCxnSpPr/>
            <p:nvPr/>
          </p:nvCxnSpPr>
          <p:spPr bwMode="auto">
            <a:xfrm flipV="1">
              <a:off x="6413107" y="3710736"/>
              <a:ext cx="6648" cy="174901"/>
            </a:xfrm>
            <a:prstGeom prst="line">
              <a:avLst/>
            </a:prstGeom>
            <a:noFill/>
            <a:ln w="79375" cap="flat" cmpd="sng" algn="ctr">
              <a:solidFill>
                <a:schemeClr val="accent6"/>
              </a:solidFill>
              <a:prstDash val="solid"/>
              <a:round/>
              <a:headEnd type="none" w="med" len="med"/>
              <a:tailEnd type="none" w="med" len="med"/>
            </a:ln>
            <a:effectLst/>
          </p:spPr>
        </p:cxnSp>
        <p:cxnSp>
          <p:nvCxnSpPr>
            <p:cNvPr id="45" name="Connettore 1 44"/>
            <p:cNvCxnSpPr/>
            <p:nvPr/>
          </p:nvCxnSpPr>
          <p:spPr bwMode="auto">
            <a:xfrm flipV="1">
              <a:off x="5586523" y="3795537"/>
              <a:ext cx="12188" cy="171367"/>
            </a:xfrm>
            <a:prstGeom prst="line">
              <a:avLst/>
            </a:prstGeom>
            <a:noFill/>
            <a:ln w="79375" cap="flat" cmpd="sng" algn="ctr">
              <a:solidFill>
                <a:schemeClr val="accent6"/>
              </a:solidFill>
              <a:prstDash val="solid"/>
              <a:round/>
              <a:headEnd type="none" w="med" len="med"/>
              <a:tailEnd type="none" w="med" len="med"/>
            </a:ln>
            <a:effectLst/>
          </p:spPr>
        </p:cxnSp>
        <p:cxnSp>
          <p:nvCxnSpPr>
            <p:cNvPr id="47" name="Connettore 1 46"/>
            <p:cNvCxnSpPr/>
            <p:nvPr/>
          </p:nvCxnSpPr>
          <p:spPr bwMode="auto">
            <a:xfrm flipV="1">
              <a:off x="4788747" y="3910371"/>
              <a:ext cx="9972" cy="171366"/>
            </a:xfrm>
            <a:prstGeom prst="line">
              <a:avLst/>
            </a:prstGeom>
            <a:noFill/>
            <a:ln w="79375" cap="flat" cmpd="sng" algn="ctr">
              <a:solidFill>
                <a:schemeClr val="accent6"/>
              </a:solidFill>
              <a:prstDash val="solid"/>
              <a:round/>
              <a:headEnd type="none" w="med" len="med"/>
              <a:tailEnd type="none" w="med" len="med"/>
            </a:ln>
            <a:effectLst/>
          </p:spPr>
        </p:cxnSp>
        <p:cxnSp>
          <p:nvCxnSpPr>
            <p:cNvPr id="48" name="Connettore 1 47"/>
            <p:cNvCxnSpPr/>
            <p:nvPr/>
          </p:nvCxnSpPr>
          <p:spPr bwMode="auto">
            <a:xfrm flipV="1">
              <a:off x="3959948" y="3906837"/>
              <a:ext cx="11080" cy="169600"/>
            </a:xfrm>
            <a:prstGeom prst="line">
              <a:avLst/>
            </a:prstGeom>
            <a:noFill/>
            <a:ln w="79375" cap="flat" cmpd="sng" algn="ctr">
              <a:solidFill>
                <a:schemeClr val="accent6"/>
              </a:solidFill>
              <a:prstDash val="solid"/>
              <a:round/>
              <a:headEnd type="none" w="med" len="med"/>
              <a:tailEnd type="none" w="med" len="med"/>
            </a:ln>
            <a:effectLst/>
          </p:spPr>
        </p:cxnSp>
        <p:cxnSp>
          <p:nvCxnSpPr>
            <p:cNvPr id="23608" name="Connettore 1 48"/>
            <p:cNvCxnSpPr>
              <a:cxnSpLocks noChangeShapeType="1"/>
            </p:cNvCxnSpPr>
            <p:nvPr/>
          </p:nvCxnSpPr>
          <p:spPr bwMode="auto">
            <a:xfrm flipV="1">
              <a:off x="3952875" y="4267200"/>
              <a:ext cx="11113" cy="169863"/>
            </a:xfrm>
            <a:prstGeom prst="line">
              <a:avLst/>
            </a:prstGeom>
            <a:noFill/>
            <a:ln w="79375">
              <a:solidFill>
                <a:srgbClr val="00B050"/>
              </a:solidFill>
              <a:round/>
              <a:headEnd/>
              <a:tailEnd/>
            </a:ln>
            <a:extLst>
              <a:ext uri="{909E8E84-426E-40DD-AFC4-6F175D3DCCD1}">
                <a14:hiddenFill xmlns:a14="http://schemas.microsoft.com/office/drawing/2010/main">
                  <a:noFill/>
                </a14:hiddenFill>
              </a:ext>
            </a:extLst>
          </p:spPr>
        </p:cxnSp>
        <p:cxnSp>
          <p:nvCxnSpPr>
            <p:cNvPr id="23609" name="Connettore 1 49"/>
            <p:cNvCxnSpPr>
              <a:cxnSpLocks noChangeShapeType="1"/>
            </p:cNvCxnSpPr>
            <p:nvPr/>
          </p:nvCxnSpPr>
          <p:spPr bwMode="auto">
            <a:xfrm flipV="1">
              <a:off x="4776788" y="4149725"/>
              <a:ext cx="11112" cy="169863"/>
            </a:xfrm>
            <a:prstGeom prst="line">
              <a:avLst/>
            </a:prstGeom>
            <a:noFill/>
            <a:ln w="79375">
              <a:solidFill>
                <a:srgbClr val="00B050"/>
              </a:solidFill>
              <a:round/>
              <a:headEnd/>
              <a:tailEnd/>
            </a:ln>
            <a:extLst>
              <a:ext uri="{909E8E84-426E-40DD-AFC4-6F175D3DCCD1}">
                <a14:hiddenFill xmlns:a14="http://schemas.microsoft.com/office/drawing/2010/main">
                  <a:noFill/>
                </a14:hiddenFill>
              </a:ext>
            </a:extLst>
          </p:spPr>
        </p:cxnSp>
        <p:cxnSp>
          <p:nvCxnSpPr>
            <p:cNvPr id="23610" name="Connettore 1 50"/>
            <p:cNvCxnSpPr>
              <a:cxnSpLocks noChangeShapeType="1"/>
            </p:cNvCxnSpPr>
            <p:nvPr/>
          </p:nvCxnSpPr>
          <p:spPr bwMode="auto">
            <a:xfrm flipV="1">
              <a:off x="5559425" y="4064000"/>
              <a:ext cx="11113" cy="171450"/>
            </a:xfrm>
            <a:prstGeom prst="line">
              <a:avLst/>
            </a:prstGeom>
            <a:noFill/>
            <a:ln w="79375">
              <a:solidFill>
                <a:srgbClr val="00B050"/>
              </a:solidFill>
              <a:round/>
              <a:headEnd/>
              <a:tailEnd/>
            </a:ln>
            <a:extLst>
              <a:ext uri="{909E8E84-426E-40DD-AFC4-6F175D3DCCD1}">
                <a14:hiddenFill xmlns:a14="http://schemas.microsoft.com/office/drawing/2010/main">
                  <a:noFill/>
                </a14:hiddenFill>
              </a:ext>
            </a:extLst>
          </p:spPr>
        </p:cxnSp>
        <p:cxnSp>
          <p:nvCxnSpPr>
            <p:cNvPr id="23611" name="Connettore 1 51"/>
            <p:cNvCxnSpPr>
              <a:cxnSpLocks noChangeShapeType="1"/>
            </p:cNvCxnSpPr>
            <p:nvPr/>
          </p:nvCxnSpPr>
          <p:spPr bwMode="auto">
            <a:xfrm flipV="1">
              <a:off x="6408738" y="3944938"/>
              <a:ext cx="11112" cy="169862"/>
            </a:xfrm>
            <a:prstGeom prst="line">
              <a:avLst/>
            </a:prstGeom>
            <a:noFill/>
            <a:ln w="79375">
              <a:solidFill>
                <a:srgbClr val="00B050"/>
              </a:solidFill>
              <a:round/>
              <a:headEnd/>
              <a:tailEnd/>
            </a:ln>
            <a:extLst>
              <a:ext uri="{909E8E84-426E-40DD-AFC4-6F175D3DCCD1}">
                <a14:hiddenFill xmlns:a14="http://schemas.microsoft.com/office/drawing/2010/main">
                  <a:noFill/>
                </a14:hiddenFill>
              </a:ext>
            </a:extLst>
          </p:spPr>
        </p:cxnSp>
      </p:grpSp>
      <p:sp>
        <p:nvSpPr>
          <p:cNvPr id="37" name="Rectangle 2"/>
          <p:cNvSpPr txBox="1">
            <a:spLocks noChangeArrowheads="1"/>
          </p:cNvSpPr>
          <p:nvPr/>
        </p:nvSpPr>
        <p:spPr bwMode="auto">
          <a:xfrm>
            <a:off x="0" y="6515100"/>
            <a:ext cx="8993188" cy="381000"/>
          </a:xfrm>
          <a:prstGeom prst="rect">
            <a:avLst/>
          </a:prstGeom>
          <a:noFill/>
          <a:ln w="9525">
            <a:noFill/>
            <a:miter lim="800000"/>
            <a:headEnd/>
            <a:tailE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4"/>
              </a:rPr>
              <a:t>www.provenet.eu</a:t>
            </a:r>
            <a:r>
              <a:rPr lang="en-US" sz="1600" dirty="0">
                <a:solidFill>
                  <a:srgbClr val="7F7F7F"/>
                </a:solidFill>
                <a:cs typeface="Arial" charset="0"/>
              </a:rPr>
              <a:t>)</a:t>
            </a:r>
            <a:endParaRPr lang="en-US" sz="1600" dirty="0">
              <a:cs typeface="Arial" charset="0"/>
            </a:endParaRPr>
          </a:p>
        </p:txBody>
      </p:sp>
      <p:sp>
        <p:nvSpPr>
          <p:cNvPr id="23559" name="Rettangolo 1"/>
          <p:cNvSpPr>
            <a:spLocks noChangeArrowheads="1"/>
          </p:cNvSpPr>
          <p:nvPr/>
        </p:nvSpPr>
        <p:spPr bwMode="auto">
          <a:xfrm>
            <a:off x="2551113" y="2224088"/>
            <a:ext cx="630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eaLnBrk="1" hangingPunct="1">
              <a:spcBef>
                <a:spcPct val="0"/>
              </a:spcBef>
              <a:buFont typeface="Wingdings" charset="2"/>
              <a:buChar char="Ø"/>
            </a:pPr>
            <a:r>
              <a:rPr lang="it-IT" altLang="it-IT" sz="2000" b="1" baseline="0">
                <a:latin typeface="Arial" charset="0"/>
              </a:rPr>
              <a:t>2012 obese and 7852 non obese pts/ 135 hosp</a:t>
            </a:r>
          </a:p>
        </p:txBody>
      </p:sp>
      <p:sp>
        <p:nvSpPr>
          <p:cNvPr id="2" name="CasellaDiTesto 1"/>
          <p:cNvSpPr txBox="1">
            <a:spLocks noChangeArrowheads="1"/>
          </p:cNvSpPr>
          <p:nvPr/>
        </p:nvSpPr>
        <p:spPr bwMode="auto">
          <a:xfrm>
            <a:off x="3311525" y="2747963"/>
            <a:ext cx="1431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it-IT" altLang="it-IT" sz="2400" baseline="0">
                <a:solidFill>
                  <a:srgbClr val="FF0000"/>
                </a:solidFill>
                <a:latin typeface="Arial" charset="0"/>
              </a:rPr>
              <a:t>ARF 6%</a:t>
            </a:r>
          </a:p>
          <a:p>
            <a:pPr>
              <a:spcBef>
                <a:spcPct val="0"/>
              </a:spcBef>
              <a:buFontTx/>
              <a:buNone/>
            </a:pPr>
            <a:r>
              <a:rPr lang="it-IT" altLang="it-IT" sz="2400" baseline="0">
                <a:solidFill>
                  <a:srgbClr val="FF0000"/>
                </a:solidFill>
                <a:latin typeface="Arial" charset="0"/>
              </a:rPr>
              <a:t>MV 2.4%</a:t>
            </a:r>
          </a:p>
        </p:txBody>
      </p:sp>
      <p:sp>
        <p:nvSpPr>
          <p:cNvPr id="40" name="CasellaDiTesto 39"/>
          <p:cNvSpPr txBox="1">
            <a:spLocks noChangeArrowheads="1"/>
          </p:cNvSpPr>
          <p:nvPr/>
        </p:nvSpPr>
        <p:spPr bwMode="auto">
          <a:xfrm>
            <a:off x="5251450" y="3173413"/>
            <a:ext cx="1603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it-IT" altLang="it-IT" sz="2400" baseline="0">
                <a:solidFill>
                  <a:srgbClr val="0000CC"/>
                </a:solidFill>
                <a:latin typeface="Arial" charset="0"/>
              </a:rPr>
              <a:t>ARF 1.4%</a:t>
            </a:r>
          </a:p>
          <a:p>
            <a:pPr>
              <a:spcBef>
                <a:spcPct val="0"/>
              </a:spcBef>
              <a:buFontTx/>
              <a:buNone/>
            </a:pPr>
            <a:r>
              <a:rPr lang="it-IT" altLang="it-IT" sz="2400" baseline="0">
                <a:solidFill>
                  <a:srgbClr val="0000CC"/>
                </a:solidFill>
                <a:latin typeface="Arial" charset="0"/>
              </a:rPr>
              <a:t>MV   0.9%</a:t>
            </a:r>
          </a:p>
        </p:txBody>
      </p:sp>
      <p:cxnSp>
        <p:nvCxnSpPr>
          <p:cNvPr id="23562" name="Connettore 1 3"/>
          <p:cNvCxnSpPr>
            <a:cxnSpLocks noChangeShapeType="1"/>
          </p:cNvCxnSpPr>
          <p:nvPr/>
        </p:nvCxnSpPr>
        <p:spPr bwMode="auto">
          <a:xfrm>
            <a:off x="2998788" y="4545013"/>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23563" name="Connettore 1 35"/>
          <p:cNvCxnSpPr>
            <a:cxnSpLocks noChangeShapeType="1"/>
          </p:cNvCxnSpPr>
          <p:nvPr/>
        </p:nvCxnSpPr>
        <p:spPr bwMode="auto">
          <a:xfrm flipV="1">
            <a:off x="2555875" y="5013325"/>
            <a:ext cx="1138238" cy="19050"/>
          </a:xfrm>
          <a:prstGeom prst="line">
            <a:avLst/>
          </a:prstGeom>
          <a:noFill/>
          <a:ln w="79375">
            <a:solidFill>
              <a:srgbClr val="CC4FC6"/>
            </a:solidFill>
            <a:round/>
            <a:headEnd/>
            <a:tailEnd/>
          </a:ln>
          <a:extLst>
            <a:ext uri="{909E8E84-426E-40DD-AFC4-6F175D3DCCD1}">
              <a14:hiddenFill xmlns:a14="http://schemas.microsoft.com/office/drawing/2010/main">
                <a:noFill/>
              </a14:hiddenFill>
            </a:ext>
          </a:extLst>
        </p:spPr>
      </p:cxnSp>
      <p:cxnSp>
        <p:nvCxnSpPr>
          <p:cNvPr id="23564" name="Connettore 1 36"/>
          <p:cNvCxnSpPr>
            <a:cxnSpLocks noChangeShapeType="1"/>
          </p:cNvCxnSpPr>
          <p:nvPr/>
        </p:nvCxnSpPr>
        <p:spPr bwMode="auto">
          <a:xfrm flipV="1">
            <a:off x="7135813" y="4533900"/>
            <a:ext cx="1228725" cy="1588"/>
          </a:xfrm>
          <a:prstGeom prst="line">
            <a:avLst/>
          </a:prstGeom>
          <a:noFill/>
          <a:ln w="79375">
            <a:solidFill>
              <a:srgbClr val="CC4FC6"/>
            </a:solidFill>
            <a:round/>
            <a:headEnd/>
            <a:tailEnd/>
          </a:ln>
          <a:extLst>
            <a:ext uri="{909E8E84-426E-40DD-AFC4-6F175D3DCCD1}">
              <a14:hiddenFill xmlns:a14="http://schemas.microsoft.com/office/drawing/2010/main">
                <a:noFill/>
              </a14:hiddenFill>
            </a:ext>
          </a:extLst>
        </p:spPr>
      </p:cxnSp>
      <p:cxnSp>
        <p:nvCxnSpPr>
          <p:cNvPr id="23565" name="Connettore 1 38"/>
          <p:cNvCxnSpPr>
            <a:cxnSpLocks noChangeShapeType="1"/>
          </p:cNvCxnSpPr>
          <p:nvPr/>
        </p:nvCxnSpPr>
        <p:spPr bwMode="auto">
          <a:xfrm>
            <a:off x="5995988" y="4724400"/>
            <a:ext cx="1168400" cy="0"/>
          </a:xfrm>
          <a:prstGeom prst="line">
            <a:avLst/>
          </a:prstGeom>
          <a:noFill/>
          <a:ln w="79375">
            <a:solidFill>
              <a:srgbClr val="CC4FC6"/>
            </a:solidFill>
            <a:round/>
            <a:headEnd/>
            <a:tailEnd/>
          </a:ln>
          <a:extLst>
            <a:ext uri="{909E8E84-426E-40DD-AFC4-6F175D3DCCD1}">
              <a14:hiddenFill xmlns:a14="http://schemas.microsoft.com/office/drawing/2010/main">
                <a:noFill/>
              </a14:hiddenFill>
            </a:ext>
          </a:extLst>
        </p:spPr>
      </p:cxnSp>
      <p:cxnSp>
        <p:nvCxnSpPr>
          <p:cNvPr id="23566" name="Connettore 1 37"/>
          <p:cNvCxnSpPr>
            <a:cxnSpLocks noChangeShapeType="1"/>
          </p:cNvCxnSpPr>
          <p:nvPr/>
        </p:nvCxnSpPr>
        <p:spPr bwMode="auto">
          <a:xfrm>
            <a:off x="4899025" y="4830763"/>
            <a:ext cx="1087438" cy="20637"/>
          </a:xfrm>
          <a:prstGeom prst="line">
            <a:avLst/>
          </a:prstGeom>
          <a:noFill/>
          <a:ln w="79375">
            <a:solidFill>
              <a:srgbClr val="CC4FC6"/>
            </a:solidFill>
            <a:round/>
            <a:headEnd/>
            <a:tailEnd/>
          </a:ln>
          <a:extLst>
            <a:ext uri="{909E8E84-426E-40DD-AFC4-6F175D3DCCD1}">
              <a14:hiddenFill xmlns:a14="http://schemas.microsoft.com/office/drawing/2010/main">
                <a:noFill/>
              </a14:hiddenFill>
            </a:ext>
          </a:extLst>
        </p:spPr>
      </p:cxnSp>
      <p:cxnSp>
        <p:nvCxnSpPr>
          <p:cNvPr id="23567" name="Connettore 1 36"/>
          <p:cNvCxnSpPr>
            <a:cxnSpLocks noChangeShapeType="1"/>
          </p:cNvCxnSpPr>
          <p:nvPr/>
        </p:nvCxnSpPr>
        <p:spPr bwMode="auto">
          <a:xfrm>
            <a:off x="3708400" y="4941888"/>
            <a:ext cx="1196975" cy="11112"/>
          </a:xfrm>
          <a:prstGeom prst="line">
            <a:avLst/>
          </a:prstGeom>
          <a:noFill/>
          <a:ln w="79375">
            <a:solidFill>
              <a:srgbClr val="CC4FC6"/>
            </a:solidFill>
            <a:round/>
            <a:headEnd/>
            <a:tailEnd/>
          </a:ln>
          <a:extLst>
            <a:ext uri="{909E8E84-426E-40DD-AFC4-6F175D3DCCD1}">
              <a14:hiddenFill xmlns:a14="http://schemas.microsoft.com/office/drawing/2010/main">
                <a:noFill/>
              </a14:hiddenFill>
            </a:ext>
          </a:extLst>
        </p:spPr>
      </p:cxnSp>
      <p:cxnSp>
        <p:nvCxnSpPr>
          <p:cNvPr id="23568" name="Connettore 1 48"/>
          <p:cNvCxnSpPr>
            <a:cxnSpLocks noChangeShapeType="1"/>
          </p:cNvCxnSpPr>
          <p:nvPr/>
        </p:nvCxnSpPr>
        <p:spPr bwMode="auto">
          <a:xfrm flipV="1">
            <a:off x="3708400" y="4946650"/>
            <a:ext cx="12700" cy="163513"/>
          </a:xfrm>
          <a:prstGeom prst="line">
            <a:avLst/>
          </a:prstGeom>
          <a:noFill/>
          <a:ln w="79375">
            <a:solidFill>
              <a:srgbClr val="CC4FC6"/>
            </a:solidFill>
            <a:round/>
            <a:headEnd/>
            <a:tailEnd/>
          </a:ln>
          <a:extLst>
            <a:ext uri="{909E8E84-426E-40DD-AFC4-6F175D3DCCD1}">
              <a14:hiddenFill xmlns:a14="http://schemas.microsoft.com/office/drawing/2010/main">
                <a:noFill/>
              </a14:hiddenFill>
            </a:ext>
          </a:extLst>
        </p:spPr>
      </p:cxnSp>
      <p:cxnSp>
        <p:nvCxnSpPr>
          <p:cNvPr id="23569" name="Connettore 1 48"/>
          <p:cNvCxnSpPr>
            <a:cxnSpLocks noChangeShapeType="1"/>
          </p:cNvCxnSpPr>
          <p:nvPr/>
        </p:nvCxnSpPr>
        <p:spPr bwMode="auto">
          <a:xfrm flipV="1">
            <a:off x="4919663" y="4787900"/>
            <a:ext cx="12700" cy="165100"/>
          </a:xfrm>
          <a:prstGeom prst="line">
            <a:avLst/>
          </a:prstGeom>
          <a:noFill/>
          <a:ln w="79375">
            <a:solidFill>
              <a:srgbClr val="CC4FC6"/>
            </a:solidFill>
            <a:round/>
            <a:headEnd/>
            <a:tailEnd/>
          </a:ln>
          <a:extLst>
            <a:ext uri="{909E8E84-426E-40DD-AFC4-6F175D3DCCD1}">
              <a14:hiddenFill xmlns:a14="http://schemas.microsoft.com/office/drawing/2010/main">
                <a:noFill/>
              </a14:hiddenFill>
            </a:ext>
          </a:extLst>
        </p:spPr>
      </p:cxnSp>
      <p:cxnSp>
        <p:nvCxnSpPr>
          <p:cNvPr id="23570" name="Connettore 1 48"/>
          <p:cNvCxnSpPr>
            <a:cxnSpLocks noChangeShapeType="1"/>
          </p:cNvCxnSpPr>
          <p:nvPr/>
        </p:nvCxnSpPr>
        <p:spPr bwMode="auto">
          <a:xfrm flipV="1">
            <a:off x="5986463" y="4724400"/>
            <a:ext cx="12700" cy="165100"/>
          </a:xfrm>
          <a:prstGeom prst="line">
            <a:avLst/>
          </a:prstGeom>
          <a:noFill/>
          <a:ln w="79375">
            <a:solidFill>
              <a:srgbClr val="CC4FC6"/>
            </a:solidFill>
            <a:round/>
            <a:headEnd/>
            <a:tailEnd/>
          </a:ln>
          <a:extLst>
            <a:ext uri="{909E8E84-426E-40DD-AFC4-6F175D3DCCD1}">
              <a14:hiddenFill xmlns:a14="http://schemas.microsoft.com/office/drawing/2010/main">
                <a:noFill/>
              </a14:hiddenFill>
            </a:ext>
          </a:extLst>
        </p:spPr>
      </p:cxnSp>
      <p:cxnSp>
        <p:nvCxnSpPr>
          <p:cNvPr id="23571" name="Connettore 1 48"/>
          <p:cNvCxnSpPr>
            <a:cxnSpLocks noChangeShapeType="1"/>
          </p:cNvCxnSpPr>
          <p:nvPr/>
        </p:nvCxnSpPr>
        <p:spPr bwMode="auto">
          <a:xfrm flipH="1" flipV="1">
            <a:off x="7164388" y="4533900"/>
            <a:ext cx="0" cy="212725"/>
          </a:xfrm>
          <a:prstGeom prst="line">
            <a:avLst/>
          </a:prstGeom>
          <a:noFill/>
          <a:ln w="79375">
            <a:solidFill>
              <a:srgbClr val="CC4FC6"/>
            </a:solidFill>
            <a:round/>
            <a:headEnd/>
            <a:tailEnd/>
          </a:ln>
          <a:extLst>
            <a:ext uri="{909E8E84-426E-40DD-AFC4-6F175D3DCCD1}">
              <a14:hiddenFill xmlns:a14="http://schemas.microsoft.com/office/drawing/2010/main">
                <a:noFill/>
              </a14:hiddenFill>
            </a:ext>
          </a:extLst>
        </p:spPr>
      </p:cxnSp>
      <p:sp>
        <p:nvSpPr>
          <p:cNvPr id="23572" name="CasellaDiTesto 4"/>
          <p:cNvSpPr txBox="1">
            <a:spLocks noChangeArrowheads="1"/>
          </p:cNvSpPr>
          <p:nvPr/>
        </p:nvSpPr>
        <p:spPr bwMode="auto">
          <a:xfrm>
            <a:off x="5009296" y="4941887"/>
            <a:ext cx="12298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it-IT" altLang="it-IT" sz="1200" b="1" dirty="0">
                <a:solidFill>
                  <a:schemeClr val="bg1"/>
                </a:solidFill>
                <a:latin typeface="Arial" charset="0"/>
              </a:rPr>
              <a:t>non obese </a:t>
            </a:r>
            <a:r>
              <a:rPr lang="it-IT" altLang="it-IT" sz="1200" b="1" dirty="0" err="1">
                <a:solidFill>
                  <a:schemeClr val="bg1"/>
                </a:solidFill>
                <a:latin typeface="Arial" charset="0"/>
              </a:rPr>
              <a:t>pts</a:t>
            </a:r>
            <a:endParaRPr lang="it-IT" altLang="it-IT" sz="1200" b="1" dirty="0">
              <a:solidFill>
                <a:schemeClr val="bg1"/>
              </a:solidFill>
              <a:latin typeface="Arial" charset="0"/>
            </a:endParaRPr>
          </a:p>
        </p:txBody>
      </p:sp>
      <p:sp>
        <p:nvSpPr>
          <p:cNvPr id="56" name="CasellaDiTesto 55"/>
          <p:cNvSpPr txBox="1">
            <a:spLocks noChangeArrowheads="1"/>
          </p:cNvSpPr>
          <p:nvPr/>
        </p:nvSpPr>
        <p:spPr bwMode="auto">
          <a:xfrm>
            <a:off x="7088188" y="4540250"/>
            <a:ext cx="1587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it-IT" altLang="it-IT" sz="2400" baseline="0">
                <a:solidFill>
                  <a:srgbClr val="CC4FC6"/>
                </a:solidFill>
                <a:latin typeface="Arial" charset="0"/>
              </a:rPr>
              <a:t>ARF 0.9%</a:t>
            </a:r>
          </a:p>
          <a:p>
            <a:pPr>
              <a:spcBef>
                <a:spcPct val="0"/>
              </a:spcBef>
              <a:buFontTx/>
              <a:buNone/>
            </a:pPr>
            <a:r>
              <a:rPr lang="it-IT" altLang="it-IT" sz="2400" baseline="0">
                <a:solidFill>
                  <a:srgbClr val="CC4FC6"/>
                </a:solidFill>
                <a:latin typeface="Arial" charset="0"/>
              </a:rPr>
              <a:t>MV 0.6%</a:t>
            </a:r>
          </a:p>
        </p:txBody>
      </p:sp>
      <p:grpSp>
        <p:nvGrpSpPr>
          <p:cNvPr id="53" name="Gruppo 52"/>
          <p:cNvGrpSpPr>
            <a:grpSpLocks/>
          </p:cNvGrpSpPr>
          <p:nvPr/>
        </p:nvGrpSpPr>
        <p:grpSpPr bwMode="auto">
          <a:xfrm>
            <a:off x="395287" y="2222466"/>
            <a:ext cx="8372475" cy="4378325"/>
            <a:chOff x="1116013" y="1852613"/>
            <a:chExt cx="7131750" cy="4699000"/>
          </a:xfrm>
        </p:grpSpPr>
        <p:sp>
          <p:nvSpPr>
            <p:cNvPr id="23576" name="Rettangolo 1"/>
            <p:cNvSpPr>
              <a:spLocks noChangeArrowheads="1"/>
            </p:cNvSpPr>
            <p:nvPr/>
          </p:nvSpPr>
          <p:spPr bwMode="auto">
            <a:xfrm>
              <a:off x="3179763" y="1931988"/>
              <a:ext cx="4487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eaLnBrk="1" hangingPunct="1">
                <a:spcBef>
                  <a:spcPct val="0"/>
                </a:spcBef>
                <a:buFont typeface="Wingdings" charset="2"/>
                <a:buChar char="Ø"/>
              </a:pPr>
              <a:r>
                <a:rPr lang="it-IT" altLang="it-IT" sz="2000" b="1" baseline="0">
                  <a:latin typeface="Arial" charset="0"/>
                </a:rPr>
                <a:t>2012 patients from 135 hospitals</a:t>
              </a:r>
            </a:p>
          </p:txBody>
        </p:sp>
        <p:pic>
          <p:nvPicPr>
            <p:cNvPr id="23577"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852613"/>
              <a:ext cx="7127875"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8" name="CasellaDiTesto 16"/>
            <p:cNvSpPr txBox="1">
              <a:spLocks noChangeArrowheads="1"/>
            </p:cNvSpPr>
            <p:nvPr/>
          </p:nvSpPr>
          <p:spPr bwMode="auto">
            <a:xfrm>
              <a:off x="2463800" y="2411413"/>
              <a:ext cx="1501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it-IT" altLang="it-IT" sz="2800" b="1" baseline="0">
                  <a:solidFill>
                    <a:srgbClr val="0000CC"/>
                  </a:solidFill>
                  <a:latin typeface="Arial" charset="0"/>
                </a:rPr>
                <a:t>No PPC</a:t>
              </a:r>
            </a:p>
          </p:txBody>
        </p:sp>
        <p:sp>
          <p:nvSpPr>
            <p:cNvPr id="23579" name="CasellaDiTesto 54"/>
            <p:cNvSpPr txBox="1">
              <a:spLocks noChangeArrowheads="1"/>
            </p:cNvSpPr>
            <p:nvPr/>
          </p:nvSpPr>
          <p:spPr bwMode="auto">
            <a:xfrm>
              <a:off x="4443413" y="2855913"/>
              <a:ext cx="1739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it-IT" altLang="it-IT" sz="2800" b="1" baseline="0">
                  <a:solidFill>
                    <a:srgbClr val="CC4FC6"/>
                  </a:solidFill>
                  <a:latin typeface="Arial" charset="0"/>
                </a:rPr>
                <a:t>Mild PPC</a:t>
              </a:r>
            </a:p>
          </p:txBody>
        </p:sp>
        <p:sp>
          <p:nvSpPr>
            <p:cNvPr id="23580" name="CasellaDiTesto 55"/>
            <p:cNvSpPr txBox="1">
              <a:spLocks noChangeArrowheads="1"/>
            </p:cNvSpPr>
            <p:nvPr/>
          </p:nvSpPr>
          <p:spPr bwMode="auto">
            <a:xfrm>
              <a:off x="3965575" y="3341688"/>
              <a:ext cx="22002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it-IT" altLang="it-IT" sz="2800" b="1" baseline="0">
                  <a:solidFill>
                    <a:srgbClr val="FF0000"/>
                  </a:solidFill>
                  <a:latin typeface="Arial" charset="0"/>
                </a:rPr>
                <a:t>Severe PPC</a:t>
              </a:r>
            </a:p>
          </p:txBody>
        </p:sp>
        <p:sp>
          <p:nvSpPr>
            <p:cNvPr id="23581" name="Rettangolo 11"/>
            <p:cNvSpPr>
              <a:spLocks noChangeArrowheads="1"/>
            </p:cNvSpPr>
            <p:nvPr/>
          </p:nvSpPr>
          <p:spPr bwMode="auto">
            <a:xfrm>
              <a:off x="3759900" y="4569262"/>
              <a:ext cx="4487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eaLnBrk="1" hangingPunct="1">
                <a:spcBef>
                  <a:spcPct val="0"/>
                </a:spcBef>
                <a:buFont typeface="Wingdings" charset="2"/>
                <a:buChar char="Ø"/>
              </a:pPr>
              <a:r>
                <a:rPr lang="it-IT" altLang="it-IT" sz="2000" b="1" baseline="0">
                  <a:latin typeface="Arial" charset="0"/>
                </a:rPr>
                <a:t>2012 patients from 135 hospitals</a:t>
              </a:r>
            </a:p>
          </p:txBody>
        </p:sp>
      </p:grpSp>
      <p:sp>
        <p:nvSpPr>
          <p:cNvPr id="23575" name="Rettangolo 17"/>
          <p:cNvSpPr>
            <a:spLocks noChangeArrowheads="1"/>
          </p:cNvSpPr>
          <p:nvPr/>
        </p:nvSpPr>
        <p:spPr bwMode="auto">
          <a:xfrm>
            <a:off x="420688" y="914400"/>
            <a:ext cx="8151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hr-HR" altLang="it-IT" sz="2000" baseline="0" dirty="0" err="1">
                <a:latin typeface="Arial" charset="0"/>
              </a:rPr>
              <a:t>The</a:t>
            </a:r>
            <a:r>
              <a:rPr lang="hr-HR" altLang="it-IT" sz="2000" baseline="0" dirty="0">
                <a:latin typeface="Arial" charset="0"/>
              </a:rPr>
              <a:t> LAS VEGAS </a:t>
            </a:r>
            <a:r>
              <a:rPr lang="hr-HR" altLang="it-IT" sz="2000" baseline="0" dirty="0" err="1">
                <a:latin typeface="Arial" charset="0"/>
              </a:rPr>
              <a:t>Investigators</a:t>
            </a:r>
            <a:r>
              <a:rPr lang="hr-HR" altLang="it-IT" sz="2000" baseline="0" dirty="0">
                <a:latin typeface="Arial" charset="0"/>
              </a:rPr>
              <a:t> - </a:t>
            </a:r>
            <a:r>
              <a:rPr lang="hr-HR" altLang="it-IT" sz="2000" baseline="0" dirty="0" err="1">
                <a:latin typeface="Arial" charset="0"/>
              </a:rPr>
              <a:t>Eur</a:t>
            </a:r>
            <a:r>
              <a:rPr lang="hr-HR" altLang="it-IT" sz="2000" baseline="0" dirty="0">
                <a:latin typeface="Arial" charset="0"/>
              </a:rPr>
              <a:t> J </a:t>
            </a:r>
            <a:r>
              <a:rPr lang="hr-HR" altLang="it-IT" sz="2000" baseline="0" dirty="0" err="1">
                <a:latin typeface="Arial" charset="0"/>
              </a:rPr>
              <a:t>Anaesthesiol</a:t>
            </a:r>
            <a:r>
              <a:rPr lang="hr-HR" altLang="it-IT" sz="2000" baseline="0" dirty="0">
                <a:latin typeface="Arial" charset="0"/>
              </a:rPr>
              <a:t> 2017; 34:492–507</a:t>
            </a:r>
            <a:endParaRPr lang="it-IT" altLang="it-IT" sz="2000" baseline="0" dirty="0">
              <a:latin typeface="Arial" charset="0"/>
            </a:endParaRPr>
          </a:p>
        </p:txBody>
      </p:sp>
    </p:spTree>
    <p:extLst>
      <p:ext uri="{BB962C8B-B14F-4D97-AF65-F5344CB8AC3E}">
        <p14:creationId xmlns:p14="http://schemas.microsoft.com/office/powerpoint/2010/main" val="77633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perioperative period</a:t>
            </a:r>
          </a:p>
          <a:p>
            <a:pPr marL="457200" indent="-457200">
              <a:buFont typeface="Arial" charset="0"/>
              <a:buChar char="•"/>
            </a:pPr>
            <a:r>
              <a:rPr lang="en-US" sz="2800" dirty="0">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a:t>
            </a:r>
            <a:r>
              <a:rPr lang="en-US" sz="2400" i="0" u="none" dirty="0">
                <a:latin typeface="Arial" charset="0"/>
                <a:cs typeface="Arial" charset="0"/>
              </a:rPr>
              <a:t>-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183506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25"/>
          <p:cNvCxnSpPr/>
          <p:nvPr/>
        </p:nvCxnSpPr>
        <p:spPr bwMode="auto">
          <a:xfrm>
            <a:off x="28575" y="1628775"/>
            <a:ext cx="8964613" cy="1588"/>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29698" name="Rectangle 2"/>
          <p:cNvSpPr txBox="1">
            <a:spLocks noChangeArrowheads="1"/>
          </p:cNvSpPr>
          <p:nvPr/>
        </p:nvSpPr>
        <p:spPr bwMode="auto">
          <a:xfrm>
            <a:off x="15875" y="115888"/>
            <a:ext cx="8961438"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buFontTx/>
              <a:buNone/>
            </a:pPr>
            <a:r>
              <a:rPr lang="it-IT" altLang="it-IT" baseline="0">
                <a:solidFill>
                  <a:srgbClr val="FFFF00"/>
                </a:solidFill>
                <a:latin typeface="Arial" charset="0"/>
              </a:rPr>
              <a:t>Intraop adverse events and PPCs occurred more often in pts undergoing night-time surgery</a:t>
            </a:r>
          </a:p>
        </p:txBody>
      </p:sp>
      <p:sp>
        <p:nvSpPr>
          <p:cNvPr id="29699" name="Rettangolo 2"/>
          <p:cNvSpPr>
            <a:spLocks noChangeArrowheads="1"/>
          </p:cNvSpPr>
          <p:nvPr/>
        </p:nvSpPr>
        <p:spPr bwMode="auto">
          <a:xfrm>
            <a:off x="-217488" y="1679887"/>
            <a:ext cx="9428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it-IT" altLang="it-IT" sz="2000" b="1" baseline="0" dirty="0">
                <a:solidFill>
                  <a:srgbClr val="00FFFF"/>
                </a:solidFill>
                <a:latin typeface="Arial" charset="0"/>
              </a:rPr>
              <a:t>9861 </a:t>
            </a:r>
            <a:r>
              <a:rPr lang="it-IT" altLang="it-IT" sz="2000" b="1" baseline="0" dirty="0" err="1">
                <a:solidFill>
                  <a:srgbClr val="00FFFF"/>
                </a:solidFill>
                <a:latin typeface="Arial" charset="0"/>
              </a:rPr>
              <a:t>patients</a:t>
            </a:r>
            <a:r>
              <a:rPr lang="it-IT" altLang="it-IT" sz="2000" b="1" baseline="0" dirty="0">
                <a:solidFill>
                  <a:srgbClr val="00FFFF"/>
                </a:solidFill>
                <a:latin typeface="Arial" charset="0"/>
              </a:rPr>
              <a:t>, 555 (5.6%) </a:t>
            </a:r>
            <a:r>
              <a:rPr lang="it-IT" altLang="it-IT" sz="2000" b="1" baseline="0" dirty="0" err="1">
                <a:solidFill>
                  <a:srgbClr val="00FFFF"/>
                </a:solidFill>
                <a:latin typeface="Arial" charset="0"/>
              </a:rPr>
              <a:t>underwent</a:t>
            </a:r>
            <a:r>
              <a:rPr lang="it-IT" altLang="it-IT" sz="2000" b="1" baseline="0" dirty="0">
                <a:solidFill>
                  <a:srgbClr val="00FFFF"/>
                </a:solidFill>
                <a:latin typeface="Arial" charset="0"/>
              </a:rPr>
              <a:t> </a:t>
            </a:r>
            <a:r>
              <a:rPr lang="it-IT" altLang="it-IT" sz="2000" b="1" baseline="0" dirty="0" err="1">
                <a:solidFill>
                  <a:srgbClr val="00FFFF"/>
                </a:solidFill>
                <a:latin typeface="Arial" charset="0"/>
              </a:rPr>
              <a:t>surgery</a:t>
            </a:r>
            <a:r>
              <a:rPr lang="it-IT" altLang="it-IT" sz="2000" b="1" baseline="0" dirty="0">
                <a:solidFill>
                  <a:srgbClr val="00FFFF"/>
                </a:solidFill>
                <a:latin typeface="Arial" charset="0"/>
              </a:rPr>
              <a:t> </a:t>
            </a:r>
            <a:r>
              <a:rPr lang="it-IT" altLang="it-IT" sz="2000" b="1" baseline="0" dirty="0" err="1">
                <a:solidFill>
                  <a:srgbClr val="00FFFF"/>
                </a:solidFill>
                <a:latin typeface="Arial" charset="0"/>
              </a:rPr>
              <a:t>during</a:t>
            </a:r>
            <a:r>
              <a:rPr lang="it-IT" altLang="it-IT" sz="2000" b="1" baseline="0" dirty="0">
                <a:solidFill>
                  <a:srgbClr val="00FFFF"/>
                </a:solidFill>
                <a:latin typeface="Arial" charset="0"/>
              </a:rPr>
              <a:t> night-time</a:t>
            </a:r>
            <a:endParaRPr lang="it-IT" altLang="it-IT" sz="2000" b="1" dirty="0">
              <a:solidFill>
                <a:srgbClr val="00FFFF"/>
              </a:solidFill>
              <a:latin typeface="Arial" charset="0"/>
            </a:endParaRPr>
          </a:p>
        </p:txBody>
      </p:sp>
      <p:sp>
        <p:nvSpPr>
          <p:cNvPr id="10" name="Rectangle 2"/>
          <p:cNvSpPr txBox="1">
            <a:spLocks noChangeArrowheads="1"/>
          </p:cNvSpPr>
          <p:nvPr/>
        </p:nvSpPr>
        <p:spPr bwMode="auto">
          <a:xfrm>
            <a:off x="0" y="6515100"/>
            <a:ext cx="8993188" cy="381000"/>
          </a:xfrm>
          <a:prstGeom prst="rect">
            <a:avLst/>
          </a:prstGeom>
          <a:noFill/>
          <a:ln w="9525">
            <a:noFill/>
            <a:miter lim="800000"/>
            <a:headEnd/>
            <a:tailE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2"/>
              </a:rPr>
              <a:t>www.provenet.eu</a:t>
            </a:r>
            <a:r>
              <a:rPr lang="en-US" sz="1600" dirty="0">
                <a:solidFill>
                  <a:srgbClr val="7F7F7F"/>
                </a:solidFill>
                <a:cs typeface="Arial" charset="0"/>
              </a:rPr>
              <a:t>)</a:t>
            </a:r>
            <a:endParaRPr lang="en-US" sz="1600" dirty="0">
              <a:cs typeface="Arial" charset="0"/>
            </a:endParaRPr>
          </a:p>
        </p:txBody>
      </p:sp>
      <p:sp>
        <p:nvSpPr>
          <p:cNvPr id="29701" name="Rettangolo 10"/>
          <p:cNvSpPr>
            <a:spLocks noChangeArrowheads="1"/>
          </p:cNvSpPr>
          <p:nvPr/>
        </p:nvSpPr>
        <p:spPr bwMode="auto">
          <a:xfrm>
            <a:off x="1187450" y="1068388"/>
            <a:ext cx="6810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hr-HR" altLang="it-IT" sz="2000" baseline="0" dirty="0" err="1">
                <a:latin typeface="Arial" charset="0"/>
              </a:rPr>
              <a:t>Cortegiani</a:t>
            </a:r>
            <a:r>
              <a:rPr lang="hr-HR" altLang="it-IT" sz="2000" baseline="0" dirty="0">
                <a:latin typeface="Arial" charset="0"/>
              </a:rPr>
              <a:t> A </a:t>
            </a:r>
            <a:r>
              <a:rPr lang="hr-HR" altLang="it-IT" sz="2000" baseline="0" dirty="0" err="1">
                <a:latin typeface="Arial" charset="0"/>
              </a:rPr>
              <a:t>et</a:t>
            </a:r>
            <a:r>
              <a:rPr lang="hr-HR" altLang="it-IT" sz="2000" baseline="0" dirty="0">
                <a:latin typeface="Arial" charset="0"/>
              </a:rPr>
              <a:t> </a:t>
            </a:r>
            <a:r>
              <a:rPr lang="hr-HR" altLang="it-IT" sz="2000" baseline="0" dirty="0" err="1">
                <a:latin typeface="Arial" charset="0"/>
              </a:rPr>
              <a:t>al</a:t>
            </a:r>
            <a:r>
              <a:rPr lang="hr-HR" altLang="it-IT" sz="2000" baseline="0" dirty="0">
                <a:latin typeface="Arial" charset="0"/>
              </a:rPr>
              <a:t>. Br J </a:t>
            </a:r>
            <a:r>
              <a:rPr lang="hr-HR" altLang="it-IT" sz="2000" baseline="0" dirty="0" err="1">
                <a:latin typeface="Arial" charset="0"/>
              </a:rPr>
              <a:t>Anaesth</a:t>
            </a:r>
            <a:r>
              <a:rPr lang="hr-HR" altLang="it-IT" sz="2000" baseline="0" dirty="0">
                <a:latin typeface="Arial" charset="0"/>
              </a:rPr>
              <a:t>. 2019 Mar;122(3):361-369</a:t>
            </a:r>
            <a:r>
              <a:rPr lang="hr-HR" altLang="it-IT" sz="2000" dirty="0">
                <a:latin typeface="Arial" charset="0"/>
              </a:rPr>
              <a:t>.</a:t>
            </a:r>
            <a:endParaRPr lang="it-IT" altLang="it-IT" sz="2000" baseline="0" dirty="0">
              <a:latin typeface="Arial" charset="0"/>
            </a:endParaRPr>
          </a:p>
        </p:txBody>
      </p:sp>
      <p:sp>
        <p:nvSpPr>
          <p:cNvPr id="29702" name="Rettangolo 10"/>
          <p:cNvSpPr>
            <a:spLocks noChangeArrowheads="1"/>
          </p:cNvSpPr>
          <p:nvPr/>
        </p:nvSpPr>
        <p:spPr bwMode="auto">
          <a:xfrm>
            <a:off x="115888" y="2776538"/>
            <a:ext cx="331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Total </a:t>
            </a:r>
            <a:r>
              <a:rPr lang="it-IT" altLang="it-IT" sz="2000" baseline="0" dirty="0" err="1">
                <a:latin typeface="Arial" charset="0"/>
              </a:rPr>
              <a:t>intraoperative</a:t>
            </a:r>
            <a:r>
              <a:rPr lang="it-IT" altLang="it-IT" sz="2000" baseline="0" dirty="0">
                <a:latin typeface="Arial" charset="0"/>
              </a:rPr>
              <a:t> </a:t>
            </a:r>
            <a:r>
              <a:rPr lang="it-IT" altLang="it-IT" sz="2000" baseline="0" dirty="0" err="1">
                <a:latin typeface="Arial" charset="0"/>
              </a:rPr>
              <a:t>Aes</a:t>
            </a:r>
            <a:r>
              <a:rPr lang="it-IT" altLang="it-IT" sz="2000" baseline="0" dirty="0">
                <a:latin typeface="Arial" charset="0"/>
              </a:rPr>
              <a:t> (%)</a:t>
            </a:r>
            <a:endParaRPr lang="it-IT" altLang="it-IT" sz="2000" dirty="0">
              <a:latin typeface="Arial" charset="0"/>
            </a:endParaRPr>
          </a:p>
        </p:txBody>
      </p:sp>
      <p:sp>
        <p:nvSpPr>
          <p:cNvPr id="29703" name="Rettangolo 17"/>
          <p:cNvSpPr>
            <a:spLocks noChangeArrowheads="1"/>
          </p:cNvSpPr>
          <p:nvPr/>
        </p:nvSpPr>
        <p:spPr bwMode="auto">
          <a:xfrm>
            <a:off x="152400" y="3394075"/>
            <a:ext cx="223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err="1">
                <a:latin typeface="Arial" charset="0"/>
              </a:rPr>
              <a:t>Desaturations</a:t>
            </a:r>
            <a:r>
              <a:rPr lang="it-IT" altLang="it-IT" sz="2000" baseline="0" dirty="0">
                <a:latin typeface="Arial" charset="0"/>
              </a:rPr>
              <a:t> (%)</a:t>
            </a:r>
            <a:endParaRPr lang="it-IT" altLang="it-IT" sz="2000" dirty="0">
              <a:latin typeface="Arial" charset="0"/>
            </a:endParaRPr>
          </a:p>
        </p:txBody>
      </p:sp>
      <p:sp>
        <p:nvSpPr>
          <p:cNvPr id="29704" name="Rettangolo 18"/>
          <p:cNvSpPr>
            <a:spLocks noChangeArrowheads="1"/>
          </p:cNvSpPr>
          <p:nvPr/>
        </p:nvSpPr>
        <p:spPr bwMode="auto">
          <a:xfrm>
            <a:off x="149225" y="3941763"/>
            <a:ext cx="2079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err="1">
                <a:latin typeface="Arial" charset="0"/>
              </a:rPr>
              <a:t>Hypotension</a:t>
            </a:r>
            <a:r>
              <a:rPr lang="it-IT" altLang="it-IT" sz="2000" baseline="0" dirty="0">
                <a:latin typeface="Arial" charset="0"/>
              </a:rPr>
              <a:t> (%)</a:t>
            </a:r>
            <a:endParaRPr lang="it-IT" altLang="it-IT" sz="2000" dirty="0">
              <a:latin typeface="Arial" charset="0"/>
            </a:endParaRPr>
          </a:p>
        </p:txBody>
      </p:sp>
      <p:sp>
        <p:nvSpPr>
          <p:cNvPr id="29705" name="Rettangolo 19"/>
          <p:cNvSpPr>
            <a:spLocks noChangeArrowheads="1"/>
          </p:cNvSpPr>
          <p:nvPr/>
        </p:nvSpPr>
        <p:spPr bwMode="auto">
          <a:xfrm>
            <a:off x="166688" y="4505325"/>
            <a:ext cx="3146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err="1">
                <a:latin typeface="Arial" charset="0"/>
              </a:rPr>
              <a:t>Need</a:t>
            </a:r>
            <a:r>
              <a:rPr lang="it-IT" altLang="it-IT" sz="2000" baseline="0" dirty="0">
                <a:latin typeface="Arial" charset="0"/>
              </a:rPr>
              <a:t> of </a:t>
            </a:r>
            <a:r>
              <a:rPr lang="it-IT" altLang="it-IT" sz="2000" baseline="0" dirty="0" err="1">
                <a:latin typeface="Arial" charset="0"/>
              </a:rPr>
              <a:t>vasopressors</a:t>
            </a:r>
            <a:r>
              <a:rPr lang="it-IT" altLang="it-IT" sz="2000" baseline="0" dirty="0">
                <a:solidFill>
                  <a:schemeClr val="bg1"/>
                </a:solidFill>
                <a:latin typeface="Arial" charset="0"/>
              </a:rPr>
              <a:t> (%)</a:t>
            </a:r>
            <a:endParaRPr lang="it-IT" altLang="it-IT" sz="2000" dirty="0">
              <a:solidFill>
                <a:schemeClr val="bg1"/>
              </a:solidFill>
              <a:latin typeface="Arial" charset="0"/>
            </a:endParaRPr>
          </a:p>
        </p:txBody>
      </p:sp>
      <p:sp>
        <p:nvSpPr>
          <p:cNvPr id="29706" name="Rettangolo 20"/>
          <p:cNvSpPr>
            <a:spLocks noChangeArrowheads="1"/>
          </p:cNvSpPr>
          <p:nvPr/>
        </p:nvSpPr>
        <p:spPr bwMode="auto">
          <a:xfrm>
            <a:off x="217488" y="5202238"/>
            <a:ext cx="14795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LOS (</a:t>
            </a:r>
            <a:r>
              <a:rPr lang="it-IT" altLang="it-IT" sz="2000" baseline="0" dirty="0" err="1">
                <a:latin typeface="Arial" charset="0"/>
              </a:rPr>
              <a:t>days</a:t>
            </a:r>
            <a:r>
              <a:rPr lang="it-IT" altLang="it-IT" sz="2000" baseline="0" dirty="0">
                <a:latin typeface="Arial" charset="0"/>
              </a:rPr>
              <a:t>)</a:t>
            </a:r>
            <a:endParaRPr lang="it-IT" altLang="it-IT" sz="2000" dirty="0">
              <a:latin typeface="Arial" charset="0"/>
            </a:endParaRPr>
          </a:p>
        </p:txBody>
      </p:sp>
      <p:sp>
        <p:nvSpPr>
          <p:cNvPr id="29707" name="Rettangolo 21"/>
          <p:cNvSpPr>
            <a:spLocks noChangeArrowheads="1"/>
          </p:cNvSpPr>
          <p:nvPr/>
        </p:nvSpPr>
        <p:spPr bwMode="auto">
          <a:xfrm>
            <a:off x="195263" y="5838825"/>
            <a:ext cx="1906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Death 28th (%)</a:t>
            </a:r>
            <a:endParaRPr lang="it-IT" altLang="it-IT" sz="2000" dirty="0">
              <a:latin typeface="Arial" charset="0"/>
            </a:endParaRPr>
          </a:p>
        </p:txBody>
      </p:sp>
      <p:sp>
        <p:nvSpPr>
          <p:cNvPr id="29708" name="Rettangolo 22"/>
          <p:cNvSpPr>
            <a:spLocks noChangeArrowheads="1"/>
          </p:cNvSpPr>
          <p:nvPr/>
        </p:nvSpPr>
        <p:spPr bwMode="auto">
          <a:xfrm>
            <a:off x="3708400" y="2205038"/>
            <a:ext cx="2062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1" baseline="0">
                <a:solidFill>
                  <a:srgbClr val="00B050"/>
                </a:solidFill>
                <a:latin typeface="Arial" charset="0"/>
              </a:rPr>
              <a:t>Daytime (9036) </a:t>
            </a:r>
            <a:endParaRPr lang="it-IT" altLang="it-IT" sz="2000" b="1">
              <a:solidFill>
                <a:srgbClr val="00B050"/>
              </a:solidFill>
              <a:latin typeface="Arial" charset="0"/>
            </a:endParaRPr>
          </a:p>
        </p:txBody>
      </p:sp>
      <p:sp>
        <p:nvSpPr>
          <p:cNvPr id="29709" name="Rettangolo 23"/>
          <p:cNvSpPr>
            <a:spLocks noChangeArrowheads="1"/>
          </p:cNvSpPr>
          <p:nvPr/>
        </p:nvSpPr>
        <p:spPr bwMode="auto">
          <a:xfrm>
            <a:off x="5954713" y="2205038"/>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1" baseline="0">
                <a:solidFill>
                  <a:srgbClr val="FF0000"/>
                </a:solidFill>
                <a:latin typeface="Arial" charset="0"/>
              </a:rPr>
              <a:t>Nightime (555)</a:t>
            </a:r>
            <a:endParaRPr lang="it-IT" altLang="it-IT" sz="2000" b="1">
              <a:solidFill>
                <a:srgbClr val="FF0000"/>
              </a:solidFill>
              <a:latin typeface="Arial" charset="0"/>
            </a:endParaRPr>
          </a:p>
        </p:txBody>
      </p:sp>
      <p:sp>
        <p:nvSpPr>
          <p:cNvPr id="29710" name="Rettangolo 24"/>
          <p:cNvSpPr>
            <a:spLocks noChangeArrowheads="1"/>
          </p:cNvSpPr>
          <p:nvPr/>
        </p:nvSpPr>
        <p:spPr bwMode="auto">
          <a:xfrm>
            <a:off x="4592638" y="2768600"/>
            <a:ext cx="68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34.1</a:t>
            </a:r>
            <a:endParaRPr lang="it-IT" altLang="it-IT" sz="2000" dirty="0">
              <a:latin typeface="Arial" charset="0"/>
            </a:endParaRPr>
          </a:p>
        </p:txBody>
      </p:sp>
      <p:sp>
        <p:nvSpPr>
          <p:cNvPr id="29711" name="Rettangolo 25"/>
          <p:cNvSpPr>
            <a:spLocks noChangeArrowheads="1"/>
          </p:cNvSpPr>
          <p:nvPr/>
        </p:nvSpPr>
        <p:spPr bwMode="auto">
          <a:xfrm>
            <a:off x="6435725" y="2751138"/>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a:solidFill>
                  <a:srgbClr val="FFC000"/>
                </a:solidFill>
                <a:latin typeface="Arial" charset="0"/>
              </a:rPr>
              <a:t>43.6</a:t>
            </a:r>
            <a:endParaRPr lang="it-IT" altLang="it-IT" sz="2000">
              <a:solidFill>
                <a:srgbClr val="FFC000"/>
              </a:solidFill>
              <a:latin typeface="Arial" charset="0"/>
            </a:endParaRPr>
          </a:p>
        </p:txBody>
      </p:sp>
      <p:sp>
        <p:nvSpPr>
          <p:cNvPr id="29712" name="Rettangolo 26"/>
          <p:cNvSpPr>
            <a:spLocks noChangeArrowheads="1"/>
          </p:cNvSpPr>
          <p:nvPr/>
        </p:nvSpPr>
        <p:spPr bwMode="auto">
          <a:xfrm>
            <a:off x="7997825" y="2751138"/>
            <a:ext cx="979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0.001</a:t>
            </a:r>
            <a:endParaRPr lang="it-IT" altLang="it-IT" sz="2000" dirty="0">
              <a:latin typeface="Arial" charset="0"/>
            </a:endParaRPr>
          </a:p>
        </p:txBody>
      </p:sp>
      <p:sp>
        <p:nvSpPr>
          <p:cNvPr id="29713" name="Rettangolo 27"/>
          <p:cNvSpPr>
            <a:spLocks noChangeArrowheads="1"/>
          </p:cNvSpPr>
          <p:nvPr/>
        </p:nvSpPr>
        <p:spPr bwMode="auto">
          <a:xfrm>
            <a:off x="8243888" y="2205038"/>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1" baseline="0" dirty="0" err="1">
                <a:latin typeface="Arial" charset="0"/>
              </a:rPr>
              <a:t>P</a:t>
            </a:r>
            <a:endParaRPr lang="it-IT" altLang="it-IT" sz="2000" b="1" dirty="0">
              <a:latin typeface="Arial" charset="0"/>
            </a:endParaRPr>
          </a:p>
        </p:txBody>
      </p:sp>
      <p:sp>
        <p:nvSpPr>
          <p:cNvPr id="29714" name="Rettangolo 28"/>
          <p:cNvSpPr>
            <a:spLocks noChangeArrowheads="1"/>
          </p:cNvSpPr>
          <p:nvPr/>
        </p:nvSpPr>
        <p:spPr bwMode="auto">
          <a:xfrm>
            <a:off x="4716463" y="3322638"/>
            <a:ext cx="539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3.8</a:t>
            </a:r>
            <a:endParaRPr lang="it-IT" altLang="it-IT" sz="2000" dirty="0">
              <a:latin typeface="Arial" charset="0"/>
            </a:endParaRPr>
          </a:p>
        </p:txBody>
      </p:sp>
      <p:sp>
        <p:nvSpPr>
          <p:cNvPr id="29715" name="Rettangolo 29"/>
          <p:cNvSpPr>
            <a:spLocks noChangeArrowheads="1"/>
          </p:cNvSpPr>
          <p:nvPr/>
        </p:nvSpPr>
        <p:spPr bwMode="auto">
          <a:xfrm>
            <a:off x="6577013" y="3287713"/>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a:solidFill>
                  <a:srgbClr val="FFC000"/>
                </a:solidFill>
                <a:latin typeface="Arial" charset="0"/>
              </a:rPr>
              <a:t>6.1</a:t>
            </a:r>
            <a:endParaRPr lang="it-IT" altLang="it-IT" sz="2000">
              <a:solidFill>
                <a:srgbClr val="FFC000"/>
              </a:solidFill>
              <a:latin typeface="Arial" charset="0"/>
            </a:endParaRPr>
          </a:p>
        </p:txBody>
      </p:sp>
      <p:sp>
        <p:nvSpPr>
          <p:cNvPr id="29716" name="Rettangolo 30"/>
          <p:cNvSpPr>
            <a:spLocks noChangeArrowheads="1"/>
          </p:cNvSpPr>
          <p:nvPr/>
        </p:nvSpPr>
        <p:spPr bwMode="auto">
          <a:xfrm>
            <a:off x="7997825" y="3271838"/>
            <a:ext cx="979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0.008</a:t>
            </a:r>
            <a:endParaRPr lang="it-IT" altLang="it-IT" sz="2000" dirty="0">
              <a:latin typeface="Arial" charset="0"/>
            </a:endParaRPr>
          </a:p>
        </p:txBody>
      </p:sp>
      <p:sp>
        <p:nvSpPr>
          <p:cNvPr id="29717" name="Rettangolo 31"/>
          <p:cNvSpPr>
            <a:spLocks noChangeArrowheads="1"/>
          </p:cNvSpPr>
          <p:nvPr/>
        </p:nvSpPr>
        <p:spPr bwMode="auto">
          <a:xfrm>
            <a:off x="4711700" y="3903663"/>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26.2</a:t>
            </a:r>
            <a:endParaRPr lang="it-IT" altLang="it-IT" sz="2000" dirty="0">
              <a:latin typeface="Arial" charset="0"/>
            </a:endParaRPr>
          </a:p>
        </p:txBody>
      </p:sp>
      <p:sp>
        <p:nvSpPr>
          <p:cNvPr id="29718" name="Rettangolo 32"/>
          <p:cNvSpPr>
            <a:spLocks noChangeArrowheads="1"/>
          </p:cNvSpPr>
          <p:nvPr/>
        </p:nvSpPr>
        <p:spPr bwMode="auto">
          <a:xfrm>
            <a:off x="6435725" y="3887788"/>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a:solidFill>
                  <a:srgbClr val="FFC000"/>
                </a:solidFill>
                <a:latin typeface="Arial" charset="0"/>
              </a:rPr>
              <a:t>33.3</a:t>
            </a:r>
            <a:endParaRPr lang="it-IT" altLang="it-IT" sz="2000">
              <a:solidFill>
                <a:srgbClr val="FFC000"/>
              </a:solidFill>
              <a:latin typeface="Arial" charset="0"/>
            </a:endParaRPr>
          </a:p>
        </p:txBody>
      </p:sp>
      <p:sp>
        <p:nvSpPr>
          <p:cNvPr id="29719" name="Rettangolo 33"/>
          <p:cNvSpPr>
            <a:spLocks noChangeArrowheads="1"/>
          </p:cNvSpPr>
          <p:nvPr/>
        </p:nvSpPr>
        <p:spPr bwMode="auto">
          <a:xfrm>
            <a:off x="7974013" y="3848100"/>
            <a:ext cx="977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0.001</a:t>
            </a:r>
            <a:endParaRPr lang="it-IT" altLang="it-IT" sz="2000" dirty="0">
              <a:latin typeface="Arial" charset="0"/>
            </a:endParaRPr>
          </a:p>
        </p:txBody>
      </p:sp>
      <p:sp>
        <p:nvSpPr>
          <p:cNvPr id="29720" name="Rettangolo 34"/>
          <p:cNvSpPr>
            <a:spLocks noChangeArrowheads="1"/>
          </p:cNvSpPr>
          <p:nvPr/>
        </p:nvSpPr>
        <p:spPr bwMode="auto">
          <a:xfrm>
            <a:off x="4706938" y="448627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21.9</a:t>
            </a:r>
            <a:endParaRPr lang="it-IT" altLang="it-IT" sz="2000" dirty="0">
              <a:latin typeface="Arial" charset="0"/>
            </a:endParaRPr>
          </a:p>
        </p:txBody>
      </p:sp>
      <p:sp>
        <p:nvSpPr>
          <p:cNvPr id="29721" name="Rettangolo 35"/>
          <p:cNvSpPr>
            <a:spLocks noChangeArrowheads="1"/>
          </p:cNvSpPr>
          <p:nvPr/>
        </p:nvSpPr>
        <p:spPr bwMode="auto">
          <a:xfrm>
            <a:off x="6442075" y="44418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a:solidFill>
                  <a:srgbClr val="FFC000"/>
                </a:solidFill>
                <a:latin typeface="Arial" charset="0"/>
              </a:rPr>
              <a:t>31.8</a:t>
            </a:r>
            <a:endParaRPr lang="it-IT" altLang="it-IT" sz="2000">
              <a:solidFill>
                <a:srgbClr val="FFC000"/>
              </a:solidFill>
              <a:latin typeface="Arial" charset="0"/>
            </a:endParaRPr>
          </a:p>
        </p:txBody>
      </p:sp>
      <p:sp>
        <p:nvSpPr>
          <p:cNvPr id="29722" name="Rettangolo 36"/>
          <p:cNvSpPr>
            <a:spLocks noChangeArrowheads="1"/>
          </p:cNvSpPr>
          <p:nvPr/>
        </p:nvSpPr>
        <p:spPr bwMode="auto">
          <a:xfrm>
            <a:off x="7974013" y="4445000"/>
            <a:ext cx="977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0.001</a:t>
            </a:r>
            <a:endParaRPr lang="it-IT" altLang="it-IT" sz="2000" dirty="0">
              <a:latin typeface="Arial" charset="0"/>
            </a:endParaRPr>
          </a:p>
        </p:txBody>
      </p:sp>
      <p:sp>
        <p:nvSpPr>
          <p:cNvPr id="29723" name="Rettangolo 37"/>
          <p:cNvSpPr>
            <a:spLocks noChangeArrowheads="1"/>
          </p:cNvSpPr>
          <p:nvPr/>
        </p:nvSpPr>
        <p:spPr bwMode="auto">
          <a:xfrm>
            <a:off x="4570413" y="5157788"/>
            <a:ext cx="938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1 (0-4)</a:t>
            </a:r>
            <a:endParaRPr lang="it-IT" altLang="it-IT" sz="2000" dirty="0">
              <a:latin typeface="Arial" charset="0"/>
            </a:endParaRPr>
          </a:p>
        </p:txBody>
      </p:sp>
      <p:sp>
        <p:nvSpPr>
          <p:cNvPr id="29724" name="Rettangolo 38"/>
          <p:cNvSpPr>
            <a:spLocks noChangeArrowheads="1"/>
          </p:cNvSpPr>
          <p:nvPr/>
        </p:nvSpPr>
        <p:spPr bwMode="auto">
          <a:xfrm>
            <a:off x="6280150" y="5124450"/>
            <a:ext cx="1216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a:solidFill>
                  <a:srgbClr val="FFC000"/>
                </a:solidFill>
                <a:latin typeface="Arial" charset="0"/>
              </a:rPr>
              <a:t>2 (0-5)</a:t>
            </a:r>
            <a:endParaRPr lang="it-IT" altLang="it-IT" sz="2000">
              <a:solidFill>
                <a:srgbClr val="FFC000"/>
              </a:solidFill>
              <a:latin typeface="Arial" charset="0"/>
            </a:endParaRPr>
          </a:p>
        </p:txBody>
      </p:sp>
      <p:sp>
        <p:nvSpPr>
          <p:cNvPr id="29725" name="Rettangolo 39"/>
          <p:cNvSpPr>
            <a:spLocks noChangeArrowheads="1"/>
          </p:cNvSpPr>
          <p:nvPr/>
        </p:nvSpPr>
        <p:spPr bwMode="auto">
          <a:xfrm>
            <a:off x="7974013" y="5110163"/>
            <a:ext cx="977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0.001</a:t>
            </a:r>
            <a:endParaRPr lang="it-IT" altLang="it-IT" sz="2000" dirty="0">
              <a:latin typeface="Arial" charset="0"/>
            </a:endParaRPr>
          </a:p>
        </p:txBody>
      </p:sp>
      <p:sp>
        <p:nvSpPr>
          <p:cNvPr id="29726" name="Rettangolo 40"/>
          <p:cNvSpPr>
            <a:spLocks noChangeArrowheads="1"/>
          </p:cNvSpPr>
          <p:nvPr/>
        </p:nvSpPr>
        <p:spPr bwMode="auto">
          <a:xfrm>
            <a:off x="4735513" y="5837238"/>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0.6</a:t>
            </a:r>
            <a:endParaRPr lang="it-IT" altLang="it-IT" sz="2000" dirty="0">
              <a:latin typeface="Arial" charset="0"/>
            </a:endParaRPr>
          </a:p>
        </p:txBody>
      </p:sp>
      <p:sp>
        <p:nvSpPr>
          <p:cNvPr id="29727" name="Rettangolo 41"/>
          <p:cNvSpPr>
            <a:spLocks noChangeArrowheads="1"/>
          </p:cNvSpPr>
          <p:nvPr/>
        </p:nvSpPr>
        <p:spPr bwMode="auto">
          <a:xfrm>
            <a:off x="6442075" y="5799138"/>
            <a:ext cx="539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a:solidFill>
                  <a:srgbClr val="FFC000"/>
                </a:solidFill>
                <a:latin typeface="Arial" charset="0"/>
              </a:rPr>
              <a:t>1.5</a:t>
            </a:r>
            <a:endParaRPr lang="it-IT" altLang="it-IT" sz="2000">
              <a:solidFill>
                <a:srgbClr val="FFC000"/>
              </a:solidFill>
              <a:latin typeface="Arial" charset="0"/>
            </a:endParaRPr>
          </a:p>
        </p:txBody>
      </p:sp>
      <p:sp>
        <p:nvSpPr>
          <p:cNvPr id="29728" name="Rettangolo 42"/>
          <p:cNvSpPr>
            <a:spLocks noChangeArrowheads="1"/>
          </p:cNvSpPr>
          <p:nvPr/>
        </p:nvSpPr>
        <p:spPr bwMode="auto">
          <a:xfrm>
            <a:off x="7974013" y="5768975"/>
            <a:ext cx="977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000" baseline="0" dirty="0">
                <a:latin typeface="Arial" charset="0"/>
              </a:rPr>
              <a:t>0.001</a:t>
            </a:r>
            <a:endParaRPr lang="it-IT" altLang="it-IT" sz="2000" dirty="0">
              <a:latin typeface="Arial" charset="0"/>
            </a:endParaRP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19" y="2097882"/>
            <a:ext cx="7920037"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625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perioperative period</a:t>
            </a:r>
          </a:p>
          <a:p>
            <a:pPr marL="457200" indent="-457200">
              <a:buFont typeface="Arial" charset="0"/>
              <a:buChar char="•"/>
            </a:pPr>
            <a:r>
              <a:rPr lang="en-US" sz="2800" dirty="0">
                <a:solidFill>
                  <a:schemeClr val="bg1">
                    <a:lumMod val="65000"/>
                    <a:lumOff val="35000"/>
                  </a:schemeClr>
                </a:solidFill>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85454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170238"/>
            <a:ext cx="330358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211513"/>
            <a:ext cx="3762375"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Line 7"/>
          <p:cNvSpPr>
            <a:spLocks noChangeShapeType="1"/>
          </p:cNvSpPr>
          <p:nvPr/>
        </p:nvSpPr>
        <p:spPr bwMode="auto">
          <a:xfrm>
            <a:off x="0" y="3000097"/>
            <a:ext cx="878363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41989" name="Text Box 6"/>
          <p:cNvSpPr txBox="1">
            <a:spLocks noChangeArrowheads="1"/>
          </p:cNvSpPr>
          <p:nvPr/>
        </p:nvSpPr>
        <p:spPr bwMode="auto">
          <a:xfrm>
            <a:off x="2300288" y="2387788"/>
            <a:ext cx="4629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400">
                <a:solidFill>
                  <a:srgbClr val="FFFFFF"/>
                </a:solidFill>
                <a:latin typeface="Arial" charset="0"/>
              </a:rPr>
              <a:t>Anesthesiology</a:t>
            </a:r>
            <a:r>
              <a:rPr lang="it-IT" altLang="it-IT" sz="2400" dirty="0">
                <a:solidFill>
                  <a:srgbClr val="FFFFFF"/>
                </a:solidFill>
                <a:latin typeface="Arial" charset="0"/>
              </a:rPr>
              <a:t> 2011: 115: 10-11</a:t>
            </a:r>
          </a:p>
        </p:txBody>
      </p:sp>
      <p:sp>
        <p:nvSpPr>
          <p:cNvPr id="41990" name="Text Box 6"/>
          <p:cNvSpPr txBox="1">
            <a:spLocks noChangeArrowheads="1"/>
          </p:cNvSpPr>
          <p:nvPr/>
        </p:nvSpPr>
        <p:spPr bwMode="auto">
          <a:xfrm>
            <a:off x="1484313" y="1800225"/>
            <a:ext cx="5926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a:solidFill>
                  <a:srgbClr val="FFFF00"/>
                </a:solidFill>
                <a:latin typeface="Arial" charset="0"/>
              </a:rPr>
              <a:t>Pelosi P and Gama de Abreu M</a:t>
            </a:r>
          </a:p>
        </p:txBody>
      </p:sp>
      <p:sp>
        <p:nvSpPr>
          <p:cNvPr id="8" name="Rectangle 2"/>
          <p:cNvSpPr txBox="1">
            <a:spLocks noChangeArrowheads="1"/>
          </p:cNvSpPr>
          <p:nvPr/>
        </p:nvSpPr>
        <p:spPr bwMode="auto">
          <a:xfrm>
            <a:off x="0" y="6527800"/>
            <a:ext cx="8993188"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5"/>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75071388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180975" y="238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81000" algn="l"/>
              </a:tabLst>
              <a:defRPr sz="3200">
                <a:solidFill>
                  <a:schemeClr val="tx1"/>
                </a:solidFill>
                <a:latin typeface="Times New Roman" charset="0"/>
                <a:ea typeface="ＭＳ Ｐゴシック" charset="-128"/>
              </a:defRPr>
            </a:lvl1pPr>
            <a:lvl2pPr marL="742950" indent="-285750">
              <a:spcBef>
                <a:spcPct val="20000"/>
              </a:spcBef>
              <a:buChar char="–"/>
              <a:tabLst>
                <a:tab pos="381000" algn="l"/>
              </a:tabLst>
              <a:defRPr sz="2800">
                <a:solidFill>
                  <a:schemeClr val="tx1"/>
                </a:solidFill>
                <a:latin typeface="Times New Roman" charset="0"/>
                <a:ea typeface="ＭＳ Ｐゴシック" charset="-128"/>
              </a:defRPr>
            </a:lvl2pPr>
            <a:lvl3pPr marL="1143000" indent="-228600">
              <a:spcBef>
                <a:spcPct val="20000"/>
              </a:spcBef>
              <a:buChar char="•"/>
              <a:tabLst>
                <a:tab pos="381000" algn="l"/>
              </a:tabLst>
              <a:defRPr sz="2400">
                <a:solidFill>
                  <a:schemeClr val="tx1"/>
                </a:solidFill>
                <a:latin typeface="Times New Roman" charset="0"/>
                <a:ea typeface="ＭＳ Ｐゴシック" charset="-128"/>
              </a:defRPr>
            </a:lvl3pPr>
            <a:lvl4pPr marL="1600200" indent="-228600">
              <a:spcBef>
                <a:spcPct val="20000"/>
              </a:spcBef>
              <a:buChar char="–"/>
              <a:tabLst>
                <a:tab pos="381000" algn="l"/>
              </a:tabLst>
              <a:defRPr sz="2000">
                <a:solidFill>
                  <a:schemeClr val="tx1"/>
                </a:solidFill>
                <a:latin typeface="Times New Roman" charset="0"/>
                <a:ea typeface="ＭＳ Ｐゴシック" charset="-128"/>
              </a:defRPr>
            </a:lvl4pPr>
            <a:lvl5pPr marL="2057400" indent="-228600">
              <a:spcBef>
                <a:spcPct val="20000"/>
              </a:spcBef>
              <a:buChar char="»"/>
              <a:tabLst>
                <a:tab pos="381000" algn="l"/>
              </a:tabLst>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dirty="0">
                <a:solidFill>
                  <a:srgbClr val="FFFF00"/>
                </a:solidFill>
                <a:latin typeface="Arial" charset="0"/>
              </a:rPr>
              <a:t>To </a:t>
            </a:r>
            <a:r>
              <a:rPr lang="it-IT" altLang="it-IT" dirty="0" err="1">
                <a:solidFill>
                  <a:srgbClr val="FFFF00"/>
                </a:solidFill>
                <a:latin typeface="Arial" charset="0"/>
              </a:rPr>
              <a:t>Predict</a:t>
            </a:r>
            <a:r>
              <a:rPr lang="it-IT" altLang="it-IT" dirty="0">
                <a:solidFill>
                  <a:srgbClr val="FFFF00"/>
                </a:solidFill>
                <a:latin typeface="Arial" charset="0"/>
              </a:rPr>
              <a:t> the </a:t>
            </a:r>
            <a:r>
              <a:rPr lang="it-IT" altLang="it-IT" dirty="0" err="1">
                <a:solidFill>
                  <a:srgbClr val="FFFF00"/>
                </a:solidFill>
                <a:latin typeface="Arial" charset="0"/>
              </a:rPr>
              <a:t>Risk</a:t>
            </a:r>
            <a:r>
              <a:rPr lang="it-IT" altLang="it-IT" dirty="0">
                <a:solidFill>
                  <a:srgbClr val="FFFF00"/>
                </a:solidFill>
                <a:latin typeface="Arial" charset="0"/>
              </a:rPr>
              <a:t> of </a:t>
            </a:r>
            <a:r>
              <a:rPr lang="it-IT" altLang="it-IT" dirty="0" err="1">
                <a:solidFill>
                  <a:srgbClr val="FFFF00"/>
                </a:solidFill>
                <a:latin typeface="Arial" charset="0"/>
              </a:rPr>
              <a:t>PPCs</a:t>
            </a:r>
            <a:r>
              <a:rPr lang="it-IT" altLang="it-IT" dirty="0">
                <a:solidFill>
                  <a:srgbClr val="FFFF00"/>
                </a:solidFill>
                <a:latin typeface="Arial" charset="0"/>
              </a:rPr>
              <a:t>: “ARISCAT” Score</a:t>
            </a:r>
            <a:endParaRPr lang="en-GB" altLang="it-IT" dirty="0">
              <a:solidFill>
                <a:srgbClr val="FFFF00"/>
              </a:solidFill>
              <a:latin typeface="Arial" charset="0"/>
            </a:endParaRPr>
          </a:p>
        </p:txBody>
      </p:sp>
      <p:sp>
        <p:nvSpPr>
          <p:cNvPr id="25602" name="Line 4"/>
          <p:cNvSpPr>
            <a:spLocks noChangeShapeType="1"/>
          </p:cNvSpPr>
          <p:nvPr/>
        </p:nvSpPr>
        <p:spPr bwMode="auto">
          <a:xfrm>
            <a:off x="179388" y="1498600"/>
            <a:ext cx="882015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603" name="CasellaDiTesto 1"/>
          <p:cNvSpPr txBox="1">
            <a:spLocks noChangeArrowheads="1"/>
          </p:cNvSpPr>
          <p:nvPr/>
        </p:nvSpPr>
        <p:spPr bwMode="auto">
          <a:xfrm>
            <a:off x="993775" y="1628775"/>
            <a:ext cx="7337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sz="2000" b="1">
                <a:solidFill>
                  <a:srgbClr val="FFFFFF"/>
                </a:solidFill>
                <a:latin typeface="Arial" charset="0"/>
              </a:rPr>
              <a:t>13 % (score 26-44) – 54 % (score &gt;45) risk to develop PPCs</a:t>
            </a:r>
          </a:p>
        </p:txBody>
      </p:sp>
      <p:sp>
        <p:nvSpPr>
          <p:cNvPr id="25604" name="CasellaDiTesto 8"/>
          <p:cNvSpPr txBox="1">
            <a:spLocks noChangeArrowheads="1"/>
          </p:cNvSpPr>
          <p:nvPr/>
        </p:nvSpPr>
        <p:spPr bwMode="auto">
          <a:xfrm>
            <a:off x="920750" y="604838"/>
            <a:ext cx="7840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sz="2000">
                <a:solidFill>
                  <a:srgbClr val="FFFFFF"/>
                </a:solidFill>
                <a:latin typeface="Arial" charset="0"/>
              </a:rPr>
              <a:t>Canet J. et al.  for ARISCAT, </a:t>
            </a:r>
            <a:r>
              <a:rPr lang="en-US" altLang="it-IT" sz="2000">
                <a:solidFill>
                  <a:srgbClr val="FFFFFF"/>
                </a:solidFill>
                <a:latin typeface="Arial" charset="0"/>
              </a:rPr>
              <a:t>Anesthesiology. 2010; 113(6):1338-50.</a:t>
            </a:r>
            <a:endParaRPr lang="it-IT" altLang="it-IT" sz="2000">
              <a:solidFill>
                <a:srgbClr val="FFFFFF"/>
              </a:solidFill>
              <a:latin typeface="Arial" charset="0"/>
            </a:endParaRPr>
          </a:p>
        </p:txBody>
      </p:sp>
      <p:grpSp>
        <p:nvGrpSpPr>
          <p:cNvPr id="25605" name="Gruppo 1"/>
          <p:cNvGrpSpPr>
            <a:grpSpLocks/>
          </p:cNvGrpSpPr>
          <p:nvPr/>
        </p:nvGrpSpPr>
        <p:grpSpPr bwMode="auto">
          <a:xfrm>
            <a:off x="142875" y="2133600"/>
            <a:ext cx="8677275" cy="4391025"/>
            <a:chOff x="84138" y="2133600"/>
            <a:chExt cx="8863012" cy="4572000"/>
          </a:xfrm>
        </p:grpSpPr>
        <p:pic>
          <p:nvPicPr>
            <p:cNvPr id="25609"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133600"/>
              <a:ext cx="883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Rettangolo 3"/>
            <p:cNvSpPr>
              <a:spLocks noChangeArrowheads="1"/>
            </p:cNvSpPr>
            <p:nvPr/>
          </p:nvSpPr>
          <p:spPr bwMode="auto">
            <a:xfrm>
              <a:off x="120650" y="2522538"/>
              <a:ext cx="8804275" cy="1711325"/>
            </a:xfrm>
            <a:prstGeom prst="rect">
              <a:avLst/>
            </a:prstGeom>
            <a:solidFill>
              <a:schemeClr val="accent1">
                <a:alpha val="30196"/>
              </a:schemeClr>
            </a:solidFill>
            <a:ln w="9525">
              <a:solidFill>
                <a:schemeClr val="tx1"/>
              </a:solidFill>
              <a:round/>
              <a:headEnd/>
              <a:tailEnd/>
            </a:ln>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endParaRPr lang="it-IT" altLang="it-IT" sz="2400"/>
            </a:p>
          </p:txBody>
        </p:sp>
        <p:sp>
          <p:nvSpPr>
            <p:cNvPr id="25611" name="Rettangolo 3"/>
            <p:cNvSpPr>
              <a:spLocks noChangeArrowheads="1"/>
            </p:cNvSpPr>
            <p:nvPr/>
          </p:nvSpPr>
          <p:spPr bwMode="auto">
            <a:xfrm>
              <a:off x="84138" y="4217988"/>
              <a:ext cx="8863012" cy="1454150"/>
            </a:xfrm>
            <a:prstGeom prst="rect">
              <a:avLst/>
            </a:prstGeom>
            <a:solidFill>
              <a:srgbClr val="FF0000">
                <a:alpha val="30196"/>
              </a:srgbClr>
            </a:solidFill>
            <a:ln w="9525">
              <a:solidFill>
                <a:schemeClr val="tx1"/>
              </a:solidFill>
              <a:round/>
              <a:headEnd/>
              <a:tailEnd/>
            </a:ln>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endParaRPr lang="it-IT" altLang="it-IT" sz="2400"/>
            </a:p>
          </p:txBody>
        </p:sp>
        <p:sp>
          <p:nvSpPr>
            <p:cNvPr id="40968" name="CasellaDiTesto 5"/>
            <p:cNvSpPr txBox="1">
              <a:spLocks noChangeArrowheads="1"/>
            </p:cNvSpPr>
            <p:nvPr/>
          </p:nvSpPr>
          <p:spPr bwMode="auto">
            <a:xfrm>
              <a:off x="8418547" y="3384867"/>
              <a:ext cx="497795" cy="307445"/>
            </a:xfrm>
            <a:prstGeom prst="rect">
              <a:avLst/>
            </a:prstGeom>
            <a:solidFill>
              <a:schemeClr val="accent1">
                <a:lumMod val="20000"/>
                <a:lumOff val="80000"/>
              </a:schemeClr>
            </a:solidFill>
            <a:ln>
              <a:noFill/>
            </a:ln>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eaLnBrk="1" hangingPunct="1">
                <a:defRPr/>
              </a:pPr>
              <a:r>
                <a:rPr lang="it-IT" sz="1400" dirty="0">
                  <a:solidFill>
                    <a:srgbClr val="000000"/>
                  </a:solidFill>
                </a:rPr>
                <a:t>11</a:t>
              </a:r>
            </a:p>
          </p:txBody>
        </p:sp>
      </p:grpSp>
      <p:sp>
        <p:nvSpPr>
          <p:cNvPr id="25606" name="CasellaDiTesto 10"/>
          <p:cNvSpPr txBox="1">
            <a:spLocks noChangeArrowheads="1"/>
          </p:cNvSpPr>
          <p:nvPr/>
        </p:nvSpPr>
        <p:spPr bwMode="auto">
          <a:xfrm>
            <a:off x="1368425" y="976313"/>
            <a:ext cx="6367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sz="2000">
                <a:solidFill>
                  <a:srgbClr val="FFFFFF"/>
                </a:solidFill>
                <a:latin typeface="Arial" charset="0"/>
              </a:rPr>
              <a:t>Mazo V. et al. </a:t>
            </a:r>
            <a:r>
              <a:rPr lang="en-US" altLang="it-IT" sz="2000">
                <a:solidFill>
                  <a:srgbClr val="FFFFFF"/>
                </a:solidFill>
                <a:latin typeface="Arial" charset="0"/>
              </a:rPr>
              <a:t>Anesthesiology. 2014 Aug;121(2):219-31</a:t>
            </a:r>
            <a:endParaRPr lang="it-IT" altLang="it-IT" sz="2000">
              <a:solidFill>
                <a:srgbClr val="FFFFFF"/>
              </a:solidFill>
              <a:latin typeface="Arial" charset="0"/>
            </a:endParaRPr>
          </a:p>
        </p:txBody>
      </p:sp>
      <p:sp>
        <p:nvSpPr>
          <p:cNvPr id="12" name="Rectangle 2"/>
          <p:cNvSpPr txBox="1">
            <a:spLocks noChangeArrowheads="1"/>
          </p:cNvSpPr>
          <p:nvPr/>
        </p:nvSpPr>
        <p:spPr bwMode="auto">
          <a:xfrm>
            <a:off x="115888" y="6527800"/>
            <a:ext cx="8993187"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
        <p:nvSpPr>
          <p:cNvPr id="3" name="Rettangolo 2"/>
          <p:cNvSpPr>
            <a:spLocks noChangeArrowheads="1"/>
          </p:cNvSpPr>
          <p:nvPr/>
        </p:nvSpPr>
        <p:spPr bwMode="auto">
          <a:xfrm>
            <a:off x="115888" y="4135438"/>
            <a:ext cx="8847137" cy="2389187"/>
          </a:xfrm>
          <a:prstGeom prst="rect">
            <a:avLst/>
          </a:prstGeom>
          <a:solidFill>
            <a:schemeClr val="bg1"/>
          </a:solidFill>
          <a:ln>
            <a:noFill/>
          </a:ln>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endParaRPr lang="it-IT" altLang="it-IT" sz="2400"/>
          </a:p>
        </p:txBody>
      </p:sp>
    </p:spTree>
    <p:extLst>
      <p:ext uri="{BB962C8B-B14F-4D97-AF65-F5344CB8AC3E}">
        <p14:creationId xmlns:p14="http://schemas.microsoft.com/office/powerpoint/2010/main" val="17254052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8"/>
          <p:cNvSpPr>
            <a:spLocks noChangeShapeType="1"/>
          </p:cNvSpPr>
          <p:nvPr/>
        </p:nvSpPr>
        <p:spPr bwMode="auto">
          <a:xfrm>
            <a:off x="140494" y="1353620"/>
            <a:ext cx="87122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endParaRPr>
          </a:p>
        </p:txBody>
      </p:sp>
      <p:sp>
        <p:nvSpPr>
          <p:cNvPr id="11" name="Rectangle 2"/>
          <p:cNvSpPr txBox="1">
            <a:spLocks noChangeArrowheads="1"/>
          </p:cNvSpPr>
          <p:nvPr/>
        </p:nvSpPr>
        <p:spPr bwMode="auto">
          <a:xfrm>
            <a:off x="0" y="6477000"/>
            <a:ext cx="8993188"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2"/>
              </a:rPr>
              <a:t>www.provenet.eu</a:t>
            </a:r>
            <a:r>
              <a:rPr lang="en-US" sz="1600" dirty="0">
                <a:solidFill>
                  <a:srgbClr val="7F7F7F"/>
                </a:solidFill>
                <a:cs typeface="Arial" charset="0"/>
              </a:rPr>
              <a:t>)</a:t>
            </a:r>
            <a:endParaRPr lang="en-US" sz="1600" dirty="0">
              <a:cs typeface="Arial" charset="0"/>
            </a:endParaRPr>
          </a:p>
        </p:txBody>
      </p:sp>
      <p:sp>
        <p:nvSpPr>
          <p:cNvPr id="28678" name="Rettangolo 12"/>
          <p:cNvSpPr>
            <a:spLocks noChangeArrowheads="1"/>
          </p:cNvSpPr>
          <p:nvPr/>
        </p:nvSpPr>
        <p:spPr bwMode="auto">
          <a:xfrm>
            <a:off x="422275" y="953570"/>
            <a:ext cx="8148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hr-HR" altLang="it-IT" sz="2000" dirty="0" err="1">
                <a:latin typeface="Arial" charset="0"/>
              </a:rPr>
              <a:t>The</a:t>
            </a:r>
            <a:r>
              <a:rPr lang="hr-HR" altLang="it-IT" sz="2000" dirty="0">
                <a:latin typeface="Arial" charset="0"/>
              </a:rPr>
              <a:t> LAS VEGAS </a:t>
            </a:r>
            <a:r>
              <a:rPr lang="hr-HR" altLang="it-IT" sz="2000" dirty="0" err="1">
                <a:latin typeface="Arial" charset="0"/>
              </a:rPr>
              <a:t>Investigators</a:t>
            </a:r>
            <a:r>
              <a:rPr lang="hr-HR" altLang="it-IT" sz="2000" dirty="0">
                <a:latin typeface="Arial" charset="0"/>
              </a:rPr>
              <a:t> - </a:t>
            </a:r>
            <a:r>
              <a:rPr lang="hr-HR" altLang="it-IT" sz="2000" dirty="0" err="1">
                <a:latin typeface="Arial" charset="0"/>
              </a:rPr>
              <a:t>Eur</a:t>
            </a:r>
            <a:r>
              <a:rPr lang="hr-HR" altLang="it-IT" sz="2000" dirty="0">
                <a:latin typeface="Arial" charset="0"/>
              </a:rPr>
              <a:t> J </a:t>
            </a:r>
            <a:r>
              <a:rPr lang="hr-HR" altLang="it-IT" sz="2000" dirty="0" err="1">
                <a:latin typeface="Arial" charset="0"/>
              </a:rPr>
              <a:t>Anaesthesiol</a:t>
            </a:r>
            <a:r>
              <a:rPr lang="hr-HR" altLang="it-IT" sz="2000" dirty="0">
                <a:latin typeface="Arial" charset="0"/>
              </a:rPr>
              <a:t> 2017; 34:492–507</a:t>
            </a:r>
            <a:endParaRPr lang="it-IT" altLang="it-IT" sz="2000" dirty="0">
              <a:latin typeface="Arial" charset="0"/>
            </a:endParaRPr>
          </a:p>
        </p:txBody>
      </p:sp>
      <p:pic>
        <p:nvPicPr>
          <p:cNvPr id="13" name="Immagine 12"/>
          <p:cNvPicPr>
            <a:picLocks noChangeAspect="1"/>
          </p:cNvPicPr>
          <p:nvPr/>
        </p:nvPicPr>
        <p:blipFill>
          <a:blip r:embed="rId3"/>
          <a:stretch>
            <a:fillRect/>
          </a:stretch>
        </p:blipFill>
        <p:spPr>
          <a:xfrm>
            <a:off x="192088" y="2142558"/>
            <a:ext cx="3929338" cy="4267283"/>
          </a:xfrm>
          <a:prstGeom prst="rect">
            <a:avLst/>
          </a:prstGeom>
        </p:spPr>
      </p:pic>
      <p:pic>
        <p:nvPicPr>
          <p:cNvPr id="14" name="Immagine 13"/>
          <p:cNvPicPr>
            <a:picLocks noChangeAspect="1"/>
          </p:cNvPicPr>
          <p:nvPr/>
        </p:nvPicPr>
        <p:blipFill>
          <a:blip r:embed="rId4"/>
          <a:stretch>
            <a:fillRect/>
          </a:stretch>
        </p:blipFill>
        <p:spPr>
          <a:xfrm>
            <a:off x="5088836" y="2156474"/>
            <a:ext cx="3866252" cy="4253365"/>
          </a:xfrm>
          <a:prstGeom prst="rect">
            <a:avLst/>
          </a:prstGeom>
        </p:spPr>
      </p:pic>
      <p:sp>
        <p:nvSpPr>
          <p:cNvPr id="8" name="Text Box 2"/>
          <p:cNvSpPr txBox="1">
            <a:spLocks noChangeArrowheads="1"/>
          </p:cNvSpPr>
          <p:nvPr/>
        </p:nvSpPr>
        <p:spPr bwMode="auto">
          <a:xfrm>
            <a:off x="-101463" y="-68951"/>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81000" algn="l"/>
              </a:tabLst>
              <a:defRPr sz="3200">
                <a:solidFill>
                  <a:schemeClr val="tx1"/>
                </a:solidFill>
                <a:latin typeface="Times New Roman" charset="0"/>
                <a:ea typeface="ＭＳ Ｐゴシック" charset="-128"/>
              </a:defRPr>
            </a:lvl1pPr>
            <a:lvl2pPr marL="742950" indent="-285750">
              <a:spcBef>
                <a:spcPct val="20000"/>
              </a:spcBef>
              <a:buChar char="–"/>
              <a:tabLst>
                <a:tab pos="381000" algn="l"/>
              </a:tabLst>
              <a:defRPr sz="2800">
                <a:solidFill>
                  <a:schemeClr val="tx1"/>
                </a:solidFill>
                <a:latin typeface="Times New Roman" charset="0"/>
                <a:ea typeface="ＭＳ Ｐゴシック" charset="-128"/>
              </a:defRPr>
            </a:lvl2pPr>
            <a:lvl3pPr marL="1143000" indent="-228600">
              <a:spcBef>
                <a:spcPct val="20000"/>
              </a:spcBef>
              <a:buChar char="•"/>
              <a:tabLst>
                <a:tab pos="381000" algn="l"/>
              </a:tabLst>
              <a:defRPr sz="2400">
                <a:solidFill>
                  <a:schemeClr val="tx1"/>
                </a:solidFill>
                <a:latin typeface="Times New Roman" charset="0"/>
                <a:ea typeface="ＭＳ Ｐゴシック" charset="-128"/>
              </a:defRPr>
            </a:lvl3pPr>
            <a:lvl4pPr marL="1600200" indent="-228600">
              <a:spcBef>
                <a:spcPct val="20000"/>
              </a:spcBef>
              <a:buChar char="–"/>
              <a:tabLst>
                <a:tab pos="381000" algn="l"/>
              </a:tabLst>
              <a:defRPr sz="2000">
                <a:solidFill>
                  <a:schemeClr val="tx1"/>
                </a:solidFill>
                <a:latin typeface="Times New Roman" charset="0"/>
                <a:ea typeface="ＭＳ Ｐゴシック" charset="-128"/>
              </a:defRPr>
            </a:lvl4pPr>
            <a:lvl5pPr marL="2057400" indent="-228600">
              <a:spcBef>
                <a:spcPct val="20000"/>
              </a:spcBef>
              <a:buChar char="»"/>
              <a:tabLst>
                <a:tab pos="381000" algn="l"/>
              </a:tabLst>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tabLst>
                <a:tab pos="381000" algn="l"/>
              </a:tabLst>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tabLst>
                <a:tab pos="381000" algn="l"/>
              </a:tabLst>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tabLst>
                <a:tab pos="381000" algn="l"/>
              </a:tabLst>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tabLst>
                <a:tab pos="381000" algn="l"/>
              </a:tabLst>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dirty="0">
                <a:solidFill>
                  <a:srgbClr val="FFFF00"/>
                </a:solidFill>
                <a:latin typeface="Arial" charset="0"/>
              </a:rPr>
              <a:t>“ARISCAT” Score </a:t>
            </a:r>
            <a:r>
              <a:rPr lang="it-IT" altLang="it-IT" dirty="0" err="1">
                <a:solidFill>
                  <a:srgbClr val="FFFF00"/>
                </a:solidFill>
                <a:latin typeface="Arial" charset="0"/>
              </a:rPr>
              <a:t>predicts</a:t>
            </a:r>
            <a:r>
              <a:rPr lang="it-IT" altLang="it-IT" dirty="0">
                <a:solidFill>
                  <a:srgbClr val="FFFF00"/>
                </a:solidFill>
                <a:latin typeface="Arial" charset="0"/>
              </a:rPr>
              <a:t> </a:t>
            </a:r>
            <a:r>
              <a:rPr lang="it-IT" altLang="it-IT" dirty="0" err="1">
                <a:solidFill>
                  <a:srgbClr val="FFFF00"/>
                </a:solidFill>
                <a:latin typeface="Arial" charset="0"/>
              </a:rPr>
              <a:t>PPCs</a:t>
            </a:r>
            <a:r>
              <a:rPr lang="it-IT" altLang="it-IT" dirty="0">
                <a:solidFill>
                  <a:srgbClr val="FFFF00"/>
                </a:solidFill>
                <a:latin typeface="Arial" charset="0"/>
              </a:rPr>
              <a:t> and post-operative </a:t>
            </a:r>
            <a:r>
              <a:rPr lang="it-IT" altLang="it-IT" dirty="0" err="1">
                <a:solidFill>
                  <a:srgbClr val="FFFF00"/>
                </a:solidFill>
                <a:latin typeface="Arial" charset="0"/>
              </a:rPr>
              <a:t>mortality</a:t>
            </a:r>
            <a:r>
              <a:rPr lang="it-IT" altLang="it-IT" dirty="0">
                <a:solidFill>
                  <a:srgbClr val="FFFF00"/>
                </a:solidFill>
                <a:latin typeface="Arial" charset="0"/>
              </a:rPr>
              <a:t> in non </a:t>
            </a:r>
            <a:r>
              <a:rPr lang="it-IT" altLang="it-IT" dirty="0" err="1">
                <a:solidFill>
                  <a:srgbClr val="FFFF00"/>
                </a:solidFill>
                <a:latin typeface="Arial" charset="0"/>
              </a:rPr>
              <a:t>cardiac</a:t>
            </a:r>
            <a:r>
              <a:rPr lang="it-IT" altLang="it-IT" dirty="0">
                <a:solidFill>
                  <a:srgbClr val="FFFF00"/>
                </a:solidFill>
                <a:latin typeface="Arial" charset="0"/>
              </a:rPr>
              <a:t> </a:t>
            </a:r>
            <a:r>
              <a:rPr lang="it-IT" altLang="it-IT" dirty="0" err="1">
                <a:solidFill>
                  <a:srgbClr val="FFFF00"/>
                </a:solidFill>
                <a:latin typeface="Arial" charset="0"/>
              </a:rPr>
              <a:t>surgery</a:t>
            </a:r>
            <a:endParaRPr lang="en-GB" altLang="it-IT" dirty="0">
              <a:solidFill>
                <a:srgbClr val="FFFF00"/>
              </a:solidFill>
              <a:latin typeface="Arial" charset="0"/>
            </a:endParaRPr>
          </a:p>
        </p:txBody>
      </p:sp>
      <p:sp>
        <p:nvSpPr>
          <p:cNvPr id="10" name="Rettangolo 9"/>
          <p:cNvSpPr/>
          <p:nvPr/>
        </p:nvSpPr>
        <p:spPr>
          <a:xfrm>
            <a:off x="1661406" y="1546233"/>
            <a:ext cx="5670376" cy="461665"/>
          </a:xfrm>
          <a:prstGeom prst="rect">
            <a:avLst/>
          </a:prstGeom>
          <a:solidFill>
            <a:srgbClr val="002060"/>
          </a:solidFill>
        </p:spPr>
        <p:txBody>
          <a:bodyPr wrap="square">
            <a:spAutoFit/>
          </a:bodyPr>
          <a:lstStyle/>
          <a:p>
            <a:pPr algn="ctr"/>
            <a:r>
              <a:rPr lang="it-IT" sz="2400" dirty="0">
                <a:solidFill>
                  <a:srgbClr val="FFFF00"/>
                </a:solidFill>
                <a:latin typeface="Arial" charset="0"/>
                <a:ea typeface="Arial" charset="0"/>
                <a:cs typeface="Arial" charset="0"/>
              </a:rPr>
              <a:t>9864 </a:t>
            </a:r>
            <a:r>
              <a:rPr lang="it-IT" sz="2400" dirty="0" err="1">
                <a:solidFill>
                  <a:srgbClr val="FFFF00"/>
                </a:solidFill>
                <a:latin typeface="Arial" charset="0"/>
                <a:ea typeface="Arial" charset="0"/>
                <a:cs typeface="Arial" charset="0"/>
              </a:rPr>
              <a:t>patients</a:t>
            </a:r>
            <a:r>
              <a:rPr lang="it-IT" sz="2400" dirty="0">
                <a:solidFill>
                  <a:srgbClr val="FFFF00"/>
                </a:solidFill>
                <a:latin typeface="Arial" charset="0"/>
                <a:ea typeface="Arial" charset="0"/>
                <a:cs typeface="Arial" charset="0"/>
              </a:rPr>
              <a:t> </a:t>
            </a:r>
            <a:r>
              <a:rPr lang="it-IT" sz="2400" dirty="0" err="1">
                <a:solidFill>
                  <a:srgbClr val="FFFF00"/>
                </a:solidFill>
                <a:latin typeface="Arial" charset="0"/>
                <a:ea typeface="Arial" charset="0"/>
                <a:cs typeface="Arial" charset="0"/>
              </a:rPr>
              <a:t>enrolled</a:t>
            </a:r>
            <a:r>
              <a:rPr lang="it-IT" sz="2400" dirty="0">
                <a:solidFill>
                  <a:srgbClr val="FFFF00"/>
                </a:solidFill>
                <a:latin typeface="Arial" charset="0"/>
                <a:ea typeface="Arial" charset="0"/>
                <a:cs typeface="Arial" charset="0"/>
              </a:rPr>
              <a:t> in 146 centres</a:t>
            </a:r>
          </a:p>
        </p:txBody>
      </p:sp>
    </p:spTree>
    <p:extLst>
      <p:ext uri="{BB962C8B-B14F-4D97-AF65-F5344CB8AC3E}">
        <p14:creationId xmlns:p14="http://schemas.microsoft.com/office/powerpoint/2010/main" val="9495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9"/>
          <p:cNvSpPr txBox="1">
            <a:spLocks noChangeArrowheads="1"/>
          </p:cNvSpPr>
          <p:nvPr/>
        </p:nvSpPr>
        <p:spPr bwMode="auto">
          <a:xfrm>
            <a:off x="-830262" y="1020280"/>
            <a:ext cx="108077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dirty="0" err="1">
                <a:solidFill>
                  <a:srgbClr val="FFFFFF"/>
                </a:solidFill>
                <a:latin typeface="Arial" charset="0"/>
                <a:ea typeface="Arial" charset="0"/>
                <a:cs typeface="Arial" charset="0"/>
              </a:rPr>
              <a:t>Serpa-Neto</a:t>
            </a:r>
            <a:r>
              <a:rPr lang="en-US" sz="2000" dirty="0">
                <a:solidFill>
                  <a:srgbClr val="FFFFFF"/>
                </a:solidFill>
                <a:latin typeface="Arial" charset="0"/>
                <a:ea typeface="Arial" charset="0"/>
                <a:cs typeface="Arial" charset="0"/>
              </a:rPr>
              <a:t> A et al. </a:t>
            </a:r>
            <a:r>
              <a:rPr lang="hr-HR" sz="2000" dirty="0" err="1">
                <a:latin typeface="Arial" charset="0"/>
                <a:ea typeface="Arial" charset="0"/>
                <a:cs typeface="Arial" charset="0"/>
              </a:rPr>
              <a:t>Eur</a:t>
            </a:r>
            <a:r>
              <a:rPr lang="hr-HR" sz="2000" dirty="0">
                <a:latin typeface="Arial" charset="0"/>
                <a:ea typeface="Arial" charset="0"/>
                <a:cs typeface="Arial" charset="0"/>
              </a:rPr>
              <a:t> J </a:t>
            </a:r>
            <a:r>
              <a:rPr lang="hr-HR" sz="2000" dirty="0" err="1">
                <a:latin typeface="Arial" charset="0"/>
                <a:ea typeface="Arial" charset="0"/>
                <a:cs typeface="Arial" charset="0"/>
              </a:rPr>
              <a:t>Anaesthesiol</a:t>
            </a:r>
            <a:r>
              <a:rPr lang="hr-HR" sz="2000" dirty="0">
                <a:latin typeface="Arial" charset="0"/>
                <a:ea typeface="Arial" charset="0"/>
                <a:cs typeface="Arial" charset="0"/>
              </a:rPr>
              <a:t>. 2018 Sep;35(9):702-709. </a:t>
            </a:r>
            <a:endParaRPr lang="nl-NL" sz="2000" dirty="0">
              <a:solidFill>
                <a:srgbClr val="FFFFFF"/>
              </a:solidFill>
              <a:latin typeface="Arial" charset="0"/>
              <a:ea typeface="Arial" charset="0"/>
              <a:cs typeface="Arial" charset="0"/>
            </a:endParaRPr>
          </a:p>
        </p:txBody>
      </p:sp>
      <p:sp>
        <p:nvSpPr>
          <p:cNvPr id="6" name="Line 8"/>
          <p:cNvSpPr>
            <a:spLocks noChangeShapeType="1"/>
          </p:cNvSpPr>
          <p:nvPr/>
        </p:nvSpPr>
        <p:spPr bwMode="auto">
          <a:xfrm>
            <a:off x="258367" y="1515235"/>
            <a:ext cx="87122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cs typeface="+mn-cs"/>
            </a:endParaRPr>
          </a:p>
        </p:txBody>
      </p:sp>
      <p:sp>
        <p:nvSpPr>
          <p:cNvPr id="11" name="Rectangle 2"/>
          <p:cNvSpPr txBox="1">
            <a:spLocks noChangeArrowheads="1"/>
          </p:cNvSpPr>
          <p:nvPr/>
        </p:nvSpPr>
        <p:spPr bwMode="auto">
          <a:xfrm>
            <a:off x="0" y="6502400"/>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
        <p:nvSpPr>
          <p:cNvPr id="12" name="Rectangle 2"/>
          <p:cNvSpPr>
            <a:spLocks noGrp="1" noChangeArrowheads="1"/>
          </p:cNvSpPr>
          <p:nvPr>
            <p:ph type="title"/>
          </p:nvPr>
        </p:nvSpPr>
        <p:spPr>
          <a:xfrm>
            <a:off x="-94456" y="-82597"/>
            <a:ext cx="9336088" cy="1143000"/>
          </a:xfrm>
        </p:spPr>
        <p:txBody>
          <a:bodyPr>
            <a:noAutofit/>
          </a:bodyPr>
          <a:lstStyle/>
          <a:p>
            <a:r>
              <a:rPr lang="en-US" sz="3200" dirty="0">
                <a:solidFill>
                  <a:srgbClr val="FFFF00"/>
                </a:solidFill>
                <a:latin typeface="Arial" charset="0"/>
                <a:ea typeface="Arial" charset="0"/>
                <a:cs typeface="Arial" charset="0"/>
              </a:rPr>
              <a:t>Distinct preoperative biological phenotypes </a:t>
            </a:r>
            <a:r>
              <a:rPr lang="it-IT" sz="3200" dirty="0" err="1">
                <a:solidFill>
                  <a:srgbClr val="FFFF00"/>
                </a:solidFill>
                <a:latin typeface="Arial" charset="0"/>
                <a:ea typeface="Arial" charset="0"/>
                <a:cs typeface="Arial" charset="0"/>
              </a:rPr>
              <a:t>predict</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PPCs</a:t>
            </a:r>
            <a:r>
              <a:rPr lang="it-IT" sz="3200" dirty="0">
                <a:solidFill>
                  <a:srgbClr val="FFFF00"/>
                </a:solidFill>
                <a:latin typeface="Arial" charset="0"/>
                <a:ea typeface="Arial" charset="0"/>
                <a:cs typeface="Arial" charset="0"/>
              </a:rPr>
              <a:t> in </a:t>
            </a:r>
            <a:r>
              <a:rPr lang="it-IT" sz="3200" dirty="0" err="1">
                <a:solidFill>
                  <a:srgbClr val="FFFF00"/>
                </a:solidFill>
                <a:latin typeface="Arial" charset="0"/>
                <a:ea typeface="Arial" charset="0"/>
                <a:cs typeface="Arial" charset="0"/>
              </a:rPr>
              <a:t>patients</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undergoing</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abdominal</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surgery</a:t>
            </a:r>
            <a:endParaRPr lang="it-IT" sz="3200" dirty="0">
              <a:solidFill>
                <a:srgbClr val="FFFF00"/>
              </a:solidFill>
              <a:latin typeface="Arial" charset="0"/>
              <a:ea typeface="Arial" charset="0"/>
              <a:cs typeface="Arial" charset="0"/>
            </a:endParaRPr>
          </a:p>
        </p:txBody>
      </p:sp>
      <p:grpSp>
        <p:nvGrpSpPr>
          <p:cNvPr id="4" name="Gruppo 3"/>
          <p:cNvGrpSpPr/>
          <p:nvPr/>
        </p:nvGrpSpPr>
        <p:grpSpPr>
          <a:xfrm>
            <a:off x="714528" y="1614662"/>
            <a:ext cx="7564768" cy="2394156"/>
            <a:chOff x="2131073" y="2173205"/>
            <a:chExt cx="9174958" cy="3177376"/>
          </a:xfrm>
        </p:grpSpPr>
        <p:sp>
          <p:nvSpPr>
            <p:cNvPr id="21513" name="CasellaDiTesto 4"/>
            <p:cNvSpPr txBox="1">
              <a:spLocks noChangeArrowheads="1"/>
            </p:cNvSpPr>
            <p:nvPr/>
          </p:nvSpPr>
          <p:spPr bwMode="auto">
            <a:xfrm>
              <a:off x="8074025" y="4151313"/>
              <a:ext cx="184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it-IT"/>
            </a:p>
          </p:txBody>
        </p:sp>
        <p:sp>
          <p:nvSpPr>
            <p:cNvPr id="5" name="CasellaDiTesto 4"/>
            <p:cNvSpPr txBox="1"/>
            <p:nvPr/>
          </p:nvSpPr>
          <p:spPr>
            <a:xfrm>
              <a:off x="2616200" y="2717800"/>
              <a:ext cx="184731" cy="369332"/>
            </a:xfrm>
            <a:prstGeom prst="rect">
              <a:avLst/>
            </a:prstGeom>
            <a:noFill/>
          </p:spPr>
          <p:txBody>
            <a:bodyPr wrap="none" rtlCol="0">
              <a:spAutoFit/>
            </a:bodyPr>
            <a:lstStyle/>
            <a:p>
              <a:endParaRPr lang="it-IT" dirty="0"/>
            </a:p>
          </p:txBody>
        </p:sp>
        <p:pic>
          <p:nvPicPr>
            <p:cNvPr id="2" name="Immagine 1"/>
            <p:cNvPicPr>
              <a:picLocks noChangeAspect="1"/>
            </p:cNvPicPr>
            <p:nvPr/>
          </p:nvPicPr>
          <p:blipFill>
            <a:blip r:embed="rId4"/>
            <a:stretch>
              <a:fillRect/>
            </a:stretch>
          </p:blipFill>
          <p:spPr>
            <a:xfrm>
              <a:off x="2162031" y="2173205"/>
              <a:ext cx="9144000" cy="3177376"/>
            </a:xfrm>
            <a:prstGeom prst="rect">
              <a:avLst/>
            </a:prstGeom>
          </p:spPr>
        </p:pic>
        <p:sp>
          <p:nvSpPr>
            <p:cNvPr id="3" name="Rettangolo 2"/>
            <p:cNvSpPr/>
            <p:nvPr/>
          </p:nvSpPr>
          <p:spPr>
            <a:xfrm>
              <a:off x="2131073" y="2877066"/>
              <a:ext cx="9174957" cy="1098593"/>
            </a:xfrm>
            <a:prstGeom prst="rect">
              <a:avLst/>
            </a:prstGeom>
            <a:solidFill>
              <a:srgbClr val="FF00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6"/>
          <p:cNvGrpSpPr/>
          <p:nvPr/>
        </p:nvGrpSpPr>
        <p:grpSpPr>
          <a:xfrm>
            <a:off x="714526" y="4108245"/>
            <a:ext cx="7564769" cy="2394156"/>
            <a:chOff x="714526" y="4108245"/>
            <a:chExt cx="7564769" cy="2394156"/>
          </a:xfrm>
        </p:grpSpPr>
        <p:pic>
          <p:nvPicPr>
            <p:cNvPr id="15" name="Immagine 14"/>
            <p:cNvPicPr>
              <a:picLocks noChangeAspect="1"/>
            </p:cNvPicPr>
            <p:nvPr/>
          </p:nvPicPr>
          <p:blipFill>
            <a:blip r:embed="rId5"/>
            <a:stretch>
              <a:fillRect/>
            </a:stretch>
          </p:blipFill>
          <p:spPr>
            <a:xfrm>
              <a:off x="714528" y="4108245"/>
              <a:ext cx="7564767" cy="2394156"/>
            </a:xfrm>
            <a:prstGeom prst="rect">
              <a:avLst/>
            </a:prstGeom>
          </p:spPr>
        </p:pic>
        <p:sp>
          <p:nvSpPr>
            <p:cNvPr id="16" name="Rettangolo 15"/>
            <p:cNvSpPr/>
            <p:nvPr/>
          </p:nvSpPr>
          <p:spPr>
            <a:xfrm>
              <a:off x="714527" y="4796889"/>
              <a:ext cx="7564767" cy="503981"/>
            </a:xfrm>
            <a:prstGeom prst="rect">
              <a:avLst/>
            </a:prstGeom>
            <a:solidFill>
              <a:srgbClr val="FF00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714526" y="5589569"/>
              <a:ext cx="7564767" cy="723141"/>
            </a:xfrm>
            <a:prstGeom prst="rect">
              <a:avLst/>
            </a:prstGeom>
            <a:solidFill>
              <a:srgbClr val="FF00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1" name="Gruppo 20"/>
          <p:cNvGrpSpPr/>
          <p:nvPr/>
        </p:nvGrpSpPr>
        <p:grpSpPr>
          <a:xfrm>
            <a:off x="2969299" y="1612961"/>
            <a:ext cx="3795884" cy="4889437"/>
            <a:chOff x="2969299" y="1612961"/>
            <a:chExt cx="3795884" cy="4889437"/>
          </a:xfrm>
        </p:grpSpPr>
        <p:grpSp>
          <p:nvGrpSpPr>
            <p:cNvPr id="9" name="Gruppo 8"/>
            <p:cNvGrpSpPr/>
            <p:nvPr/>
          </p:nvGrpSpPr>
          <p:grpSpPr>
            <a:xfrm>
              <a:off x="2969299" y="1612961"/>
              <a:ext cx="3795884" cy="4889437"/>
              <a:chOff x="2969299" y="1612961"/>
              <a:chExt cx="3795884" cy="4889437"/>
            </a:xfrm>
          </p:grpSpPr>
          <p:pic>
            <p:nvPicPr>
              <p:cNvPr id="20" name="Afbeelding 7">
                <a:extLst>
                  <a:ext uri="{FF2B5EF4-FFF2-40B4-BE49-F238E27FC236}">
                    <a16:creationId xmlns:a16="http://schemas.microsoft.com/office/drawing/2014/main" id="{F1A052CE-B82D-4A4C-80D5-7E7223D416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9299" y="1612961"/>
                <a:ext cx="3795884" cy="4889437"/>
              </a:xfrm>
              <a:prstGeom prst="rect">
                <a:avLst/>
              </a:prstGeom>
            </p:spPr>
          </p:pic>
          <p:sp>
            <p:nvSpPr>
              <p:cNvPr id="8" name="Rettangolo 7"/>
              <p:cNvSpPr/>
              <p:nvPr/>
            </p:nvSpPr>
            <p:spPr>
              <a:xfrm>
                <a:off x="4359965" y="2523267"/>
                <a:ext cx="1406369" cy="3126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3" name="Connettore 2 12"/>
            <p:cNvCxnSpPr/>
            <p:nvPr/>
          </p:nvCxnSpPr>
          <p:spPr>
            <a:xfrm>
              <a:off x="4200939" y="3913972"/>
              <a:ext cx="6096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a:off x="5441656" y="2820667"/>
              <a:ext cx="6096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4242632" y="3563278"/>
              <a:ext cx="593432" cy="369332"/>
            </a:xfrm>
            <a:prstGeom prst="rect">
              <a:avLst/>
            </a:prstGeom>
            <a:noFill/>
          </p:spPr>
          <p:txBody>
            <a:bodyPr wrap="none" rtlCol="0">
              <a:spAutoFit/>
            </a:bodyPr>
            <a:lstStyle/>
            <a:p>
              <a:r>
                <a:rPr lang="it-IT">
                  <a:solidFill>
                    <a:schemeClr val="bg1"/>
                  </a:solidFill>
                </a:rPr>
                <a:t>0.04</a:t>
              </a:r>
              <a:endParaRPr lang="it-IT" dirty="0">
                <a:solidFill>
                  <a:schemeClr val="bg1"/>
                </a:solidFill>
              </a:endParaRPr>
            </a:p>
          </p:txBody>
        </p:sp>
        <p:sp>
          <p:nvSpPr>
            <p:cNvPr id="24" name="CasellaDiTesto 23"/>
            <p:cNvSpPr txBox="1"/>
            <p:nvPr/>
          </p:nvSpPr>
          <p:spPr>
            <a:xfrm>
              <a:off x="5469618" y="2350391"/>
              <a:ext cx="593432" cy="369332"/>
            </a:xfrm>
            <a:prstGeom prst="rect">
              <a:avLst/>
            </a:prstGeom>
            <a:noFill/>
          </p:spPr>
          <p:txBody>
            <a:bodyPr wrap="none" rtlCol="0">
              <a:spAutoFit/>
            </a:bodyPr>
            <a:lstStyle/>
            <a:p>
              <a:r>
                <a:rPr lang="it-IT" dirty="0">
                  <a:solidFill>
                    <a:schemeClr val="bg1"/>
                  </a:solidFill>
                </a:rPr>
                <a:t>0.57</a:t>
              </a:r>
            </a:p>
          </p:txBody>
        </p:sp>
      </p:grpSp>
    </p:spTree>
    <p:extLst>
      <p:ext uri="{BB962C8B-B14F-4D97-AF65-F5344CB8AC3E}">
        <p14:creationId xmlns:p14="http://schemas.microsoft.com/office/powerpoint/2010/main" val="196621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87" y="5986038"/>
            <a:ext cx="8825164" cy="496290"/>
          </a:xfrm>
          <a:prstGeom prst="rect">
            <a:avLst/>
          </a:prstGeom>
        </p:spPr>
        <p:txBody>
          <a:bodyPr wrap="square" lIns="34290" tIns="17145" rIns="34290" bIns="17145">
            <a:spAutoFit/>
          </a:bodyPr>
          <a:lstStyle/>
          <a:p>
            <a:r>
              <a:rPr lang="en-US" sz="750" dirty="0">
                <a:latin typeface="Verdana" panose="020B0604030504040204" pitchFamily="34" charset="0"/>
                <a:ea typeface="Verdana" panose="020B0604030504040204" pitchFamily="34" charset="0"/>
                <a:cs typeface="Verdana" panose="020B0604030504040204" pitchFamily="34" charset="0"/>
              </a:rPr>
              <a:t>This live webcast has been realized thanks to the support of MSD. </a:t>
            </a:r>
            <a:r>
              <a:rPr lang="en-US" sz="750" dirty="0">
                <a:latin typeface="Verdana"/>
                <a:cs typeface="Verdana"/>
              </a:rPr>
              <a:t>The views expressed in this presentation reflect the experience and opinions of the speakers and not necessarily that of MSD. Please note that this presentation </a:t>
            </a:r>
            <a:r>
              <a:rPr lang="en-US" sz="750" dirty="0">
                <a:latin typeface="Verdana" panose="020B0604030504040204" pitchFamily="34" charset="0"/>
                <a:ea typeface="Verdana" panose="020B0604030504040204" pitchFamily="34" charset="0"/>
                <a:cs typeface="Verdana" panose="020B0604030504040204" pitchFamily="34" charset="0"/>
              </a:rPr>
              <a:t>may contain information about experimental uses of drugs that are currently not approved by regulatory agencies. Meeting attendees are encouraged to consult the prescribing information for the drugs mentioned in this presentation (</a:t>
            </a:r>
            <a:r>
              <a:rPr lang="en-US" sz="750" dirty="0">
                <a:latin typeface="Verdana"/>
                <a:cs typeface="Verdana"/>
              </a:rPr>
              <a:t>via </a:t>
            </a:r>
            <a:r>
              <a:rPr lang="en-US" sz="750" dirty="0">
                <a:latin typeface="Verdana"/>
                <a:cs typeface="Verdana"/>
                <a:hlinkClick r:id="rId3"/>
              </a:rPr>
              <a:t>www.afmps.be</a:t>
            </a:r>
            <a:r>
              <a:rPr lang="en-US" sz="750" dirty="0">
                <a:latin typeface="Verdana"/>
                <a:cs typeface="Verdana"/>
              </a:rPr>
              <a:t> or </a:t>
            </a:r>
            <a:r>
              <a:rPr lang="en-US" sz="750" dirty="0">
                <a:latin typeface="Verdana"/>
                <a:cs typeface="Verdana"/>
                <a:hlinkClick r:id="rId4"/>
              </a:rPr>
              <a:t>https://www.fagg.be/nl</a:t>
            </a:r>
            <a:r>
              <a:rPr lang="en-US" sz="750" dirty="0">
                <a:latin typeface="Verdana"/>
                <a:cs typeface="Verdana"/>
              </a:rPr>
              <a:t>).</a:t>
            </a:r>
            <a:endParaRPr lang="nl-BE" sz="750" dirty="0">
              <a:latin typeface="Verdana"/>
              <a:ea typeface="Lato Regular"/>
              <a:cs typeface="Verdana"/>
            </a:endParaRPr>
          </a:p>
          <a:p>
            <a:endParaRPr lang="fr-BE" sz="750" dirty="0">
              <a:latin typeface="Verdana"/>
              <a:ea typeface="Lato Regular"/>
              <a:cs typeface="Verdana"/>
            </a:endParaRPr>
          </a:p>
        </p:txBody>
      </p:sp>
      <p:pic>
        <p:nvPicPr>
          <p:cNvPr id="1026" name="Picture 2" descr="C:\Users\morreals\AppData\Local\Microsoft\Windows\Temporary Internet Files\Content.Outlook\PXU96VE0\msd_ifl_lg_rgb_tl_dkgry (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8820" y="3158374"/>
            <a:ext cx="2826359" cy="1144146"/>
          </a:xfrm>
          <a:prstGeom prst="rect">
            <a:avLst/>
          </a:prstGeom>
          <a:solidFill>
            <a:srgbClr val="FFC000"/>
          </a:solidFill>
        </p:spPr>
      </p:pic>
      <p:sp>
        <p:nvSpPr>
          <p:cNvPr id="4" name="Rectangle 3"/>
          <p:cNvSpPr/>
          <p:nvPr/>
        </p:nvSpPr>
        <p:spPr>
          <a:xfrm>
            <a:off x="2209800" y="2295838"/>
            <a:ext cx="4572000" cy="323165"/>
          </a:xfrm>
          <a:prstGeom prst="rect">
            <a:avLst/>
          </a:prstGeom>
        </p:spPr>
        <p:txBody>
          <a:bodyPr lIns="34290" tIns="17145" rIns="34290" bIns="17145">
            <a:spAutoFit/>
          </a:bodyPr>
          <a:lstStyle/>
          <a:p>
            <a:pPr algn="ctr"/>
            <a:r>
              <a:rPr lang="fr-BE" sz="1875" dirty="0" err="1">
                <a:latin typeface="Verdana"/>
                <a:ea typeface="Lato Regular"/>
                <a:cs typeface="Verdana"/>
              </a:rPr>
              <a:t>With</a:t>
            </a:r>
            <a:r>
              <a:rPr lang="fr-BE" sz="1875" dirty="0">
                <a:latin typeface="Verdana"/>
                <a:ea typeface="Lato Regular"/>
                <a:cs typeface="Verdana"/>
              </a:rPr>
              <a:t> the support of</a:t>
            </a:r>
            <a:endParaRPr lang="nl-BE" sz="1875" dirty="0">
              <a:latin typeface="Verdana"/>
              <a:ea typeface="Lato Regular"/>
              <a:cs typeface="Verdana"/>
            </a:endParaRPr>
          </a:p>
        </p:txBody>
      </p:sp>
      <p:sp>
        <p:nvSpPr>
          <p:cNvPr id="3" name="Rectangle 2">
            <a:extLst>
              <a:ext uri="{FF2B5EF4-FFF2-40B4-BE49-F238E27FC236}">
                <a16:creationId xmlns:a16="http://schemas.microsoft.com/office/drawing/2014/main" id="{C3C9C663-D22D-4A4C-AF93-118772CD72B6}"/>
              </a:ext>
            </a:extLst>
          </p:cNvPr>
          <p:cNvSpPr/>
          <p:nvPr/>
        </p:nvSpPr>
        <p:spPr>
          <a:xfrm>
            <a:off x="6211106" y="6536446"/>
            <a:ext cx="2855269" cy="253916"/>
          </a:xfrm>
          <a:prstGeom prst="rect">
            <a:avLst/>
          </a:prstGeom>
        </p:spPr>
        <p:txBody>
          <a:bodyPr wrap="none">
            <a:spAutoFit/>
          </a:bodyPr>
          <a:lstStyle/>
          <a:p>
            <a:r>
              <a:rPr lang="en-US" sz="1050" dirty="0">
                <a:solidFill>
                  <a:srgbClr val="555555"/>
                </a:solidFill>
                <a:latin typeface="Arial" panose="020B0604020202020204" pitchFamily="34" charset="0"/>
              </a:rPr>
              <a:t>BE-XBR-00114 Date of last revision 11/2020</a:t>
            </a:r>
            <a:endParaRPr lang="en-US" sz="1050" dirty="0"/>
          </a:p>
        </p:txBody>
      </p:sp>
      <p:sp>
        <p:nvSpPr>
          <p:cNvPr id="6" name="Line 5">
            <a:extLst>
              <a:ext uri="{FF2B5EF4-FFF2-40B4-BE49-F238E27FC236}">
                <a16:creationId xmlns:a16="http://schemas.microsoft.com/office/drawing/2014/main" id="{587B598D-E6C3-5642-8748-2FC987710B7D}"/>
              </a:ext>
            </a:extLst>
          </p:cNvPr>
          <p:cNvSpPr>
            <a:spLocks noChangeShapeType="1"/>
          </p:cNvSpPr>
          <p:nvPr/>
        </p:nvSpPr>
        <p:spPr bwMode="auto">
          <a:xfrm>
            <a:off x="211138" y="836613"/>
            <a:ext cx="856932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 name="Titolo 1">
            <a:extLst>
              <a:ext uri="{FF2B5EF4-FFF2-40B4-BE49-F238E27FC236}">
                <a16:creationId xmlns:a16="http://schemas.microsoft.com/office/drawing/2014/main" id="{AA4942FB-3E38-C347-AEC8-D4B1B4741DBD}"/>
              </a:ext>
            </a:extLst>
          </p:cNvPr>
          <p:cNvSpPr txBox="1">
            <a:spLocks/>
          </p:cNvSpPr>
          <p:nvPr/>
        </p:nvSpPr>
        <p:spPr>
          <a:xfrm>
            <a:off x="767593" y="-4123"/>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altLang="it-IT">
                <a:solidFill>
                  <a:srgbClr val="FFFF00"/>
                </a:solidFill>
              </a:rPr>
              <a:t>Conflicts of Interest</a:t>
            </a:r>
            <a:endParaRPr lang="it-IT" altLang="it-IT" dirty="0">
              <a:solidFill>
                <a:srgbClr val="FFFF00"/>
              </a:solidFill>
            </a:endParaRPr>
          </a:p>
        </p:txBody>
      </p:sp>
    </p:spTree>
    <p:extLst>
      <p:ext uri="{BB962C8B-B14F-4D97-AF65-F5344CB8AC3E}">
        <p14:creationId xmlns:p14="http://schemas.microsoft.com/office/powerpoint/2010/main" val="3907572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perioperative period</a:t>
            </a:r>
          </a:p>
          <a:p>
            <a:pPr marL="457200" indent="-457200">
              <a:buFont typeface="Arial" charset="0"/>
              <a:buChar char="•"/>
            </a:pPr>
            <a:r>
              <a:rPr lang="en-US" sz="2800" dirty="0">
                <a:solidFill>
                  <a:schemeClr val="bg1">
                    <a:lumMod val="65000"/>
                    <a:lumOff val="35000"/>
                  </a:schemeClr>
                </a:solidFill>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650650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8"/>
          <p:cNvSpPr>
            <a:spLocks noChangeShapeType="1"/>
          </p:cNvSpPr>
          <p:nvPr/>
        </p:nvSpPr>
        <p:spPr bwMode="auto">
          <a:xfrm>
            <a:off x="250825" y="1412875"/>
            <a:ext cx="87122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endParaRPr>
          </a:p>
        </p:txBody>
      </p:sp>
      <p:sp>
        <p:nvSpPr>
          <p:cNvPr id="17" name="Rectangle 2"/>
          <p:cNvSpPr txBox="1">
            <a:spLocks noChangeArrowheads="1"/>
          </p:cNvSpPr>
          <p:nvPr/>
        </p:nvSpPr>
        <p:spPr bwMode="auto">
          <a:xfrm>
            <a:off x="52388" y="6481763"/>
            <a:ext cx="8994775"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mr-IN" sz="1600" dirty="0">
                <a:solidFill>
                  <a:schemeClr val="bg1">
                    <a:lumMod val="50000"/>
                    <a:lumOff val="50000"/>
                  </a:schemeClr>
                </a:solidFill>
                <a:cs typeface="Arial" charset="0"/>
              </a:rPr>
              <a:t>–</a:t>
            </a:r>
            <a:r>
              <a:rPr lang="en-US" sz="1600" dirty="0">
                <a:solidFill>
                  <a:schemeClr val="bg1">
                    <a:lumMod val="50000"/>
                    <a:lumOff val="50000"/>
                  </a:schemeClr>
                </a:solidFill>
                <a:cs typeface="Arial" charset="0"/>
              </a:rPr>
              <a:t> </a:t>
            </a:r>
            <a:r>
              <a:rPr lang="en-US" sz="1600" dirty="0" err="1">
                <a:solidFill>
                  <a:schemeClr val="bg1">
                    <a:lumMod val="50000"/>
                    <a:lumOff val="50000"/>
                  </a:schemeClr>
                </a:solidFill>
                <a:cs typeface="Arial" charset="0"/>
              </a:rPr>
              <a:t>www.provenet.eu</a:t>
            </a:r>
            <a:r>
              <a:rPr lang="en-US" sz="1600" dirty="0">
                <a:solidFill>
                  <a:schemeClr val="bg1">
                    <a:lumMod val="50000"/>
                    <a:lumOff val="50000"/>
                  </a:schemeClr>
                </a:solidFill>
                <a:cs typeface="Arial" charset="0"/>
              </a:rPr>
              <a:t>   </a:t>
            </a:r>
            <a:endParaRPr lang="en-US" sz="1600" dirty="0">
              <a:cs typeface="Arial" charset="0"/>
            </a:endParaRPr>
          </a:p>
        </p:txBody>
      </p:sp>
      <p:sp>
        <p:nvSpPr>
          <p:cNvPr id="25603" name="CasellaDiTesto 4"/>
          <p:cNvSpPr txBox="1">
            <a:spLocks noChangeArrowheads="1"/>
          </p:cNvSpPr>
          <p:nvPr/>
        </p:nvSpPr>
        <p:spPr bwMode="auto">
          <a:xfrm>
            <a:off x="109538" y="2919413"/>
            <a:ext cx="22748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1" baseline="-25000" dirty="0" err="1">
                <a:solidFill>
                  <a:srgbClr val="FFC000"/>
                </a:solidFill>
                <a:latin typeface="Arial" charset="0"/>
              </a:rPr>
              <a:t>Desaturation</a:t>
            </a:r>
            <a:endParaRPr lang="it-IT" altLang="it-IT" sz="4000" b="1" baseline="-25000" dirty="0">
              <a:solidFill>
                <a:srgbClr val="FFC000"/>
              </a:solidFill>
              <a:latin typeface="Arial" charset="0"/>
            </a:endParaRPr>
          </a:p>
        </p:txBody>
      </p:sp>
      <p:sp>
        <p:nvSpPr>
          <p:cNvPr id="25604" name="CasellaDiTesto 23"/>
          <p:cNvSpPr txBox="1">
            <a:spLocks noChangeArrowheads="1"/>
          </p:cNvSpPr>
          <p:nvPr/>
        </p:nvSpPr>
        <p:spPr bwMode="auto">
          <a:xfrm>
            <a:off x="4595813" y="2955925"/>
            <a:ext cx="9667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1" baseline="-25000" dirty="0">
                <a:solidFill>
                  <a:srgbClr val="FFC000"/>
                </a:solidFill>
                <a:latin typeface="Arial" charset="0"/>
              </a:rPr>
              <a:t>5.7%</a:t>
            </a:r>
          </a:p>
        </p:txBody>
      </p:sp>
      <p:sp>
        <p:nvSpPr>
          <p:cNvPr id="25605" name="Rettangolo 7"/>
          <p:cNvSpPr>
            <a:spLocks noChangeArrowheads="1"/>
          </p:cNvSpPr>
          <p:nvPr/>
        </p:nvSpPr>
        <p:spPr bwMode="auto">
          <a:xfrm>
            <a:off x="-422275" y="-77788"/>
            <a:ext cx="99250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baseline="0" dirty="0" err="1">
                <a:solidFill>
                  <a:srgbClr val="FFFF00"/>
                </a:solidFill>
                <a:latin typeface="Arial" charset="0"/>
              </a:rPr>
              <a:t>Intraoperative</a:t>
            </a:r>
            <a:r>
              <a:rPr lang="it-IT" altLang="it-IT" baseline="0" dirty="0">
                <a:solidFill>
                  <a:srgbClr val="FFFF00"/>
                </a:solidFill>
                <a:latin typeface="Arial" charset="0"/>
              </a:rPr>
              <a:t> </a:t>
            </a:r>
            <a:r>
              <a:rPr lang="it-IT" altLang="it-IT" baseline="0" dirty="0" err="1">
                <a:solidFill>
                  <a:srgbClr val="FFFF00"/>
                </a:solidFill>
                <a:latin typeface="Arial" charset="0"/>
              </a:rPr>
              <a:t>hemodynamic</a:t>
            </a:r>
            <a:r>
              <a:rPr lang="it-IT" altLang="it-IT" baseline="0" dirty="0">
                <a:solidFill>
                  <a:srgbClr val="FFFF00"/>
                </a:solidFill>
                <a:latin typeface="Arial" charset="0"/>
              </a:rPr>
              <a:t> </a:t>
            </a:r>
            <a:r>
              <a:rPr lang="it-IT" altLang="it-IT" baseline="0" dirty="0" err="1">
                <a:solidFill>
                  <a:srgbClr val="FFFF00"/>
                </a:solidFill>
                <a:latin typeface="Arial" charset="0"/>
              </a:rPr>
              <a:t>events</a:t>
            </a:r>
            <a:r>
              <a:rPr lang="it-IT" altLang="it-IT" baseline="0" dirty="0">
                <a:solidFill>
                  <a:srgbClr val="FFFF00"/>
                </a:solidFill>
                <a:latin typeface="Arial" charset="0"/>
              </a:rPr>
              <a:t> are more </a:t>
            </a:r>
            <a:r>
              <a:rPr lang="it-IT" altLang="it-IT" baseline="0" dirty="0" err="1">
                <a:solidFill>
                  <a:srgbClr val="FFFF00"/>
                </a:solidFill>
                <a:latin typeface="Arial" charset="0"/>
              </a:rPr>
              <a:t>frequent</a:t>
            </a:r>
            <a:r>
              <a:rPr lang="it-IT" altLang="it-IT" baseline="0" dirty="0">
                <a:solidFill>
                  <a:srgbClr val="FFFF00"/>
                </a:solidFill>
                <a:latin typeface="Arial" charset="0"/>
              </a:rPr>
              <a:t> </a:t>
            </a:r>
            <a:r>
              <a:rPr lang="it-IT" altLang="it-IT" baseline="0" dirty="0" err="1">
                <a:solidFill>
                  <a:srgbClr val="FFFF00"/>
                </a:solidFill>
                <a:latin typeface="Arial" charset="0"/>
              </a:rPr>
              <a:t>than</a:t>
            </a:r>
            <a:r>
              <a:rPr lang="it-IT" altLang="it-IT" baseline="0" dirty="0">
                <a:solidFill>
                  <a:srgbClr val="FFFF00"/>
                </a:solidFill>
                <a:latin typeface="Arial" charset="0"/>
              </a:rPr>
              <a:t> </a:t>
            </a:r>
            <a:r>
              <a:rPr lang="it-IT" altLang="it-IT" baseline="0" dirty="0" err="1">
                <a:solidFill>
                  <a:srgbClr val="FFFF00"/>
                </a:solidFill>
                <a:latin typeface="Arial" charset="0"/>
              </a:rPr>
              <a:t>respiratory</a:t>
            </a:r>
            <a:r>
              <a:rPr lang="it-IT" altLang="it-IT" baseline="0" dirty="0">
                <a:solidFill>
                  <a:srgbClr val="FFFF00"/>
                </a:solidFill>
                <a:latin typeface="Arial" charset="0"/>
              </a:rPr>
              <a:t> </a:t>
            </a:r>
            <a:r>
              <a:rPr lang="it-IT" altLang="it-IT" baseline="0" dirty="0" err="1">
                <a:solidFill>
                  <a:srgbClr val="FFFF00"/>
                </a:solidFill>
                <a:latin typeface="Arial" charset="0"/>
              </a:rPr>
              <a:t>events</a:t>
            </a:r>
            <a:endParaRPr lang="it-IT" altLang="it-IT" baseline="0" dirty="0">
              <a:solidFill>
                <a:srgbClr val="FFFF00"/>
              </a:solidFill>
              <a:latin typeface="Arial" charset="0"/>
            </a:endParaRPr>
          </a:p>
        </p:txBody>
      </p:sp>
      <p:sp>
        <p:nvSpPr>
          <p:cNvPr id="25606" name="Rettangolo 10"/>
          <p:cNvSpPr>
            <a:spLocks noChangeArrowheads="1"/>
          </p:cNvSpPr>
          <p:nvPr/>
        </p:nvSpPr>
        <p:spPr bwMode="auto">
          <a:xfrm>
            <a:off x="1712913" y="939800"/>
            <a:ext cx="5969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hr-HR" altLang="it-IT" sz="2000" baseline="0" dirty="0" err="1">
                <a:latin typeface="Arial" charset="0"/>
              </a:rPr>
              <a:t>Ball</a:t>
            </a:r>
            <a:r>
              <a:rPr lang="hr-HR" altLang="it-IT" sz="2000" baseline="0" dirty="0">
                <a:latin typeface="Arial" charset="0"/>
              </a:rPr>
              <a:t> L </a:t>
            </a:r>
            <a:r>
              <a:rPr lang="hr-HR" altLang="it-IT" sz="2000" baseline="0" dirty="0" err="1">
                <a:latin typeface="Arial" charset="0"/>
              </a:rPr>
              <a:t>et</a:t>
            </a:r>
            <a:r>
              <a:rPr lang="hr-HR" altLang="it-IT" sz="2000" baseline="0" dirty="0">
                <a:latin typeface="Arial" charset="0"/>
              </a:rPr>
              <a:t> </a:t>
            </a:r>
            <a:r>
              <a:rPr lang="hr-HR" altLang="it-IT" sz="2000" baseline="0" dirty="0" err="1">
                <a:latin typeface="Arial" charset="0"/>
              </a:rPr>
              <a:t>al</a:t>
            </a:r>
            <a:r>
              <a:rPr lang="hr-HR" altLang="it-IT" sz="2000" baseline="0" dirty="0">
                <a:latin typeface="Arial" charset="0"/>
              </a:rPr>
              <a:t>. Br J </a:t>
            </a:r>
            <a:r>
              <a:rPr lang="hr-HR" altLang="it-IT" sz="2000" baseline="0" dirty="0" err="1">
                <a:latin typeface="Arial" charset="0"/>
              </a:rPr>
              <a:t>Anaesth</a:t>
            </a:r>
            <a:r>
              <a:rPr lang="hr-HR" altLang="it-IT" sz="2000" baseline="0" dirty="0">
                <a:latin typeface="Arial" charset="0"/>
              </a:rPr>
              <a:t>. 2018 Oct;121(4):899-908</a:t>
            </a:r>
            <a:endParaRPr lang="it-IT" altLang="it-IT" sz="2000" baseline="0" dirty="0">
              <a:latin typeface="Arial" charset="0"/>
            </a:endParaRPr>
          </a:p>
        </p:txBody>
      </p:sp>
      <p:sp>
        <p:nvSpPr>
          <p:cNvPr id="25607" name="Rectangle 2"/>
          <p:cNvSpPr>
            <a:spLocks noChangeArrowheads="1"/>
          </p:cNvSpPr>
          <p:nvPr/>
        </p:nvSpPr>
        <p:spPr bwMode="auto">
          <a:xfrm>
            <a:off x="109538" y="1516063"/>
            <a:ext cx="8912225" cy="523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it-IT" sz="2000" b="1" baseline="0">
                <a:solidFill>
                  <a:srgbClr val="0000CC"/>
                </a:solidFill>
              </a:rPr>
              <a:t>Class I: 30.0 to 34.9 kg/m</a:t>
            </a:r>
            <a:r>
              <a:rPr lang="en-US" altLang="it-IT" sz="2000" b="1" baseline="30000">
                <a:solidFill>
                  <a:srgbClr val="0000CC"/>
                </a:solidFill>
              </a:rPr>
              <a:t>2</a:t>
            </a:r>
            <a:r>
              <a:rPr lang="en-US" altLang="it-IT" sz="2000" b="1" baseline="0">
                <a:solidFill>
                  <a:srgbClr val="0000CC"/>
                </a:solidFill>
              </a:rPr>
              <a:t>  - Class II; 35 to 39.9 kg/m</a:t>
            </a:r>
            <a:r>
              <a:rPr lang="en-US" altLang="it-IT" sz="2000" b="1" baseline="30000">
                <a:solidFill>
                  <a:srgbClr val="0000CC"/>
                </a:solidFill>
              </a:rPr>
              <a:t>2</a:t>
            </a:r>
            <a:r>
              <a:rPr lang="en-US" altLang="it-IT" sz="2000" b="1" baseline="0">
                <a:solidFill>
                  <a:srgbClr val="0000CC"/>
                </a:solidFill>
              </a:rPr>
              <a:t> - Class III;  </a:t>
            </a:r>
            <a:r>
              <a:rPr lang="en-US" altLang="it-IT" sz="2000" b="1" baseline="0">
                <a:solidFill>
                  <a:srgbClr val="0000CC"/>
                </a:solidFill>
                <a:sym typeface="Symbol" charset="2"/>
              </a:rPr>
              <a:t></a:t>
            </a:r>
            <a:r>
              <a:rPr lang="en-US" altLang="it-IT" sz="2000" b="1" baseline="0">
                <a:solidFill>
                  <a:srgbClr val="0000CC"/>
                </a:solidFill>
              </a:rPr>
              <a:t> 40 kg/m</a:t>
            </a:r>
            <a:r>
              <a:rPr lang="en-US" altLang="it-IT" sz="2000" b="1" baseline="30000">
                <a:solidFill>
                  <a:srgbClr val="0000CC"/>
                </a:solidFill>
              </a:rPr>
              <a:t>2</a:t>
            </a:r>
            <a:r>
              <a:rPr lang="en-US" altLang="it-IT" sz="2800" b="1">
                <a:solidFill>
                  <a:srgbClr val="0000CC"/>
                </a:solidFill>
              </a:rPr>
              <a:t> </a:t>
            </a:r>
            <a:endParaRPr lang="en-US" altLang="it-IT" sz="2800" b="1" baseline="0">
              <a:solidFill>
                <a:srgbClr val="0000CC"/>
              </a:solidFill>
              <a:latin typeface="Arial" charset="0"/>
            </a:endParaRPr>
          </a:p>
        </p:txBody>
      </p:sp>
      <p:sp>
        <p:nvSpPr>
          <p:cNvPr id="25608" name="CasellaDiTesto 35"/>
          <p:cNvSpPr txBox="1">
            <a:spLocks noChangeArrowheads="1"/>
          </p:cNvSpPr>
          <p:nvPr/>
        </p:nvSpPr>
        <p:spPr bwMode="auto">
          <a:xfrm>
            <a:off x="6223000" y="2962275"/>
            <a:ext cx="9652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1" baseline="-25000" dirty="0">
                <a:solidFill>
                  <a:srgbClr val="FFC000"/>
                </a:solidFill>
                <a:latin typeface="Arial" charset="0"/>
              </a:rPr>
              <a:t>7.3%</a:t>
            </a:r>
          </a:p>
        </p:txBody>
      </p:sp>
      <p:sp>
        <p:nvSpPr>
          <p:cNvPr id="25609" name="CasellaDiTesto 36"/>
          <p:cNvSpPr txBox="1">
            <a:spLocks noChangeArrowheads="1"/>
          </p:cNvSpPr>
          <p:nvPr/>
        </p:nvSpPr>
        <p:spPr bwMode="auto">
          <a:xfrm>
            <a:off x="7789863" y="2951163"/>
            <a:ext cx="11557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1" baseline="-25000" dirty="0">
                <a:solidFill>
                  <a:srgbClr val="FFC000"/>
                </a:solidFill>
                <a:latin typeface="Arial" charset="0"/>
              </a:rPr>
              <a:t>14.9%</a:t>
            </a:r>
          </a:p>
        </p:txBody>
      </p:sp>
      <p:grpSp>
        <p:nvGrpSpPr>
          <p:cNvPr id="25610" name="Gruppo 1"/>
          <p:cNvGrpSpPr>
            <a:grpSpLocks/>
          </p:cNvGrpSpPr>
          <p:nvPr/>
        </p:nvGrpSpPr>
        <p:grpSpPr bwMode="auto">
          <a:xfrm>
            <a:off x="3198625" y="1900238"/>
            <a:ext cx="5760148" cy="1069915"/>
            <a:chOff x="3203387" y="1989138"/>
            <a:chExt cx="5760148" cy="1069915"/>
          </a:xfrm>
        </p:grpSpPr>
        <p:sp>
          <p:nvSpPr>
            <p:cNvPr id="25645" name="CasellaDiTesto 25"/>
            <p:cNvSpPr txBox="1">
              <a:spLocks noChangeArrowheads="1"/>
            </p:cNvSpPr>
            <p:nvPr/>
          </p:nvSpPr>
          <p:spPr bwMode="auto">
            <a:xfrm>
              <a:off x="4521200" y="2243138"/>
              <a:ext cx="1018227"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baseline="-25000" dirty="0">
                  <a:latin typeface="Arial" charset="0"/>
                </a:rPr>
                <a:t>Class I</a:t>
              </a:r>
            </a:p>
          </p:txBody>
        </p:sp>
        <p:sp>
          <p:nvSpPr>
            <p:cNvPr id="25646" name="CasellaDiTesto 30"/>
            <p:cNvSpPr txBox="1">
              <a:spLocks noChangeArrowheads="1"/>
            </p:cNvSpPr>
            <p:nvPr/>
          </p:nvSpPr>
          <p:spPr bwMode="auto">
            <a:xfrm>
              <a:off x="6184900" y="2266950"/>
              <a:ext cx="1093569"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baseline="-25000" dirty="0">
                  <a:latin typeface="Arial" charset="0"/>
                </a:rPr>
                <a:t>Class II</a:t>
              </a:r>
            </a:p>
          </p:txBody>
        </p:sp>
        <p:sp>
          <p:nvSpPr>
            <p:cNvPr id="25647" name="CasellaDiTesto 33"/>
            <p:cNvSpPr txBox="1">
              <a:spLocks noChangeArrowheads="1"/>
            </p:cNvSpPr>
            <p:nvPr/>
          </p:nvSpPr>
          <p:spPr bwMode="auto">
            <a:xfrm>
              <a:off x="7794625" y="2281238"/>
              <a:ext cx="1168910"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baseline="-25000" dirty="0">
                  <a:latin typeface="Arial" charset="0"/>
                </a:rPr>
                <a:t>Class III</a:t>
              </a:r>
            </a:p>
          </p:txBody>
        </p:sp>
        <p:sp>
          <p:nvSpPr>
            <p:cNvPr id="25648" name="CasellaDiTesto 52"/>
            <p:cNvSpPr txBox="1">
              <a:spLocks noChangeArrowheads="1"/>
            </p:cNvSpPr>
            <p:nvPr/>
          </p:nvSpPr>
          <p:spPr bwMode="auto">
            <a:xfrm>
              <a:off x="4556125" y="2638425"/>
              <a:ext cx="976549"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baseline="-25000" dirty="0">
                  <a:latin typeface="Arial" charset="0"/>
                </a:rPr>
                <a:t>(1315)</a:t>
              </a:r>
            </a:p>
          </p:txBody>
        </p:sp>
        <p:sp>
          <p:nvSpPr>
            <p:cNvPr id="25649" name="CasellaDiTesto 53"/>
            <p:cNvSpPr txBox="1">
              <a:spLocks noChangeArrowheads="1"/>
            </p:cNvSpPr>
            <p:nvPr/>
          </p:nvSpPr>
          <p:spPr bwMode="auto">
            <a:xfrm>
              <a:off x="6254750" y="2593975"/>
              <a:ext cx="824265"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baseline="-25000" dirty="0">
                  <a:latin typeface="Arial" charset="0"/>
                </a:rPr>
                <a:t>(449)</a:t>
              </a:r>
            </a:p>
          </p:txBody>
        </p:sp>
        <p:sp>
          <p:nvSpPr>
            <p:cNvPr id="25650" name="CasellaDiTesto 54"/>
            <p:cNvSpPr txBox="1">
              <a:spLocks noChangeArrowheads="1"/>
            </p:cNvSpPr>
            <p:nvPr/>
          </p:nvSpPr>
          <p:spPr bwMode="auto">
            <a:xfrm>
              <a:off x="7996238" y="2587625"/>
              <a:ext cx="824265"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baseline="-25000" dirty="0">
                  <a:latin typeface="Arial" charset="0"/>
                </a:rPr>
                <a:t>(248)</a:t>
              </a:r>
            </a:p>
          </p:txBody>
        </p:sp>
        <p:sp>
          <p:nvSpPr>
            <p:cNvPr id="25651" name="CasellaDiTesto 55"/>
            <p:cNvSpPr txBox="1">
              <a:spLocks noChangeArrowheads="1"/>
            </p:cNvSpPr>
            <p:nvPr/>
          </p:nvSpPr>
          <p:spPr bwMode="auto">
            <a:xfrm>
              <a:off x="3203387" y="1989138"/>
              <a:ext cx="990976"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it-IT" altLang="it-IT" baseline="-25000" dirty="0">
                  <a:latin typeface="Arial" charset="0"/>
                </a:rPr>
                <a:t>Non </a:t>
              </a:r>
            </a:p>
            <a:p>
              <a:pPr algn="ctr">
                <a:spcBef>
                  <a:spcPct val="0"/>
                </a:spcBef>
                <a:buFontTx/>
                <a:buNone/>
              </a:pPr>
              <a:r>
                <a:rPr lang="it-IT" altLang="it-IT" baseline="-25000" dirty="0">
                  <a:latin typeface="Arial" charset="0"/>
                </a:rPr>
                <a:t>Obese</a:t>
              </a:r>
            </a:p>
          </p:txBody>
        </p:sp>
        <p:sp>
          <p:nvSpPr>
            <p:cNvPr id="25652" name="CasellaDiTesto 56"/>
            <p:cNvSpPr txBox="1">
              <a:spLocks noChangeArrowheads="1"/>
            </p:cNvSpPr>
            <p:nvPr/>
          </p:nvSpPr>
          <p:spPr bwMode="auto">
            <a:xfrm>
              <a:off x="3248025" y="2625725"/>
              <a:ext cx="976549"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baseline="-25000" dirty="0">
                  <a:latin typeface="Arial" charset="0"/>
                </a:rPr>
                <a:t>(6736)</a:t>
              </a:r>
            </a:p>
          </p:txBody>
        </p:sp>
      </p:grpSp>
      <p:sp>
        <p:nvSpPr>
          <p:cNvPr id="25611" name="CasellaDiTesto 57"/>
          <p:cNvSpPr txBox="1">
            <a:spLocks noChangeArrowheads="1"/>
          </p:cNvSpPr>
          <p:nvPr/>
        </p:nvSpPr>
        <p:spPr bwMode="auto">
          <a:xfrm>
            <a:off x="3267075" y="2960688"/>
            <a:ext cx="9652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1" baseline="-25000" dirty="0">
                <a:solidFill>
                  <a:srgbClr val="FFC000"/>
                </a:solidFill>
                <a:latin typeface="Arial" charset="0"/>
              </a:rPr>
              <a:t>3.3%</a:t>
            </a:r>
          </a:p>
        </p:txBody>
      </p:sp>
      <p:grpSp>
        <p:nvGrpSpPr>
          <p:cNvPr id="7" name="Gruppo 6"/>
          <p:cNvGrpSpPr>
            <a:grpSpLocks/>
          </p:cNvGrpSpPr>
          <p:nvPr/>
        </p:nvGrpSpPr>
        <p:grpSpPr bwMode="auto">
          <a:xfrm>
            <a:off x="52388" y="3549649"/>
            <a:ext cx="8945562" cy="1083048"/>
            <a:chOff x="12791" y="3830062"/>
            <a:chExt cx="8945028" cy="1082949"/>
          </a:xfrm>
        </p:grpSpPr>
        <p:grpSp>
          <p:nvGrpSpPr>
            <p:cNvPr id="25634" name="Gruppo 2"/>
            <p:cNvGrpSpPr>
              <a:grpSpLocks/>
            </p:cNvGrpSpPr>
            <p:nvPr/>
          </p:nvGrpSpPr>
          <p:grpSpPr bwMode="auto">
            <a:xfrm>
              <a:off x="12791" y="3830062"/>
              <a:ext cx="8945028" cy="1082903"/>
              <a:chOff x="-43744" y="3829159"/>
              <a:chExt cx="8945028" cy="1082903"/>
            </a:xfrm>
          </p:grpSpPr>
          <p:sp>
            <p:nvSpPr>
              <p:cNvPr id="25637" name="CasellaDiTesto 34"/>
              <p:cNvSpPr txBox="1">
                <a:spLocks noChangeArrowheads="1"/>
              </p:cNvSpPr>
              <p:nvPr/>
            </p:nvSpPr>
            <p:spPr bwMode="auto">
              <a:xfrm>
                <a:off x="-19817" y="4409406"/>
                <a:ext cx="2733278" cy="50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00FF00"/>
                    </a:solidFill>
                    <a:latin typeface="Arial" charset="0"/>
                  </a:rPr>
                  <a:t>- </a:t>
                </a:r>
                <a:r>
                  <a:rPr lang="it-IT" altLang="it-IT" sz="4000" baseline="-25000" dirty="0" err="1">
                    <a:solidFill>
                      <a:srgbClr val="00FF00"/>
                    </a:solidFill>
                    <a:latin typeface="Arial" charset="0"/>
                  </a:rPr>
                  <a:t>Increased</a:t>
                </a:r>
                <a:r>
                  <a:rPr lang="it-IT" altLang="it-IT" sz="4000" baseline="-25000" dirty="0">
                    <a:solidFill>
                      <a:srgbClr val="00FF00"/>
                    </a:solidFill>
                    <a:latin typeface="Arial" charset="0"/>
                  </a:rPr>
                  <a:t> FiO2</a:t>
                </a:r>
              </a:p>
            </p:txBody>
          </p:sp>
          <p:sp>
            <p:nvSpPr>
              <p:cNvPr id="25638" name="CasellaDiTesto 37"/>
              <p:cNvSpPr txBox="1">
                <a:spLocks noChangeArrowheads="1"/>
              </p:cNvSpPr>
              <p:nvPr/>
            </p:nvSpPr>
            <p:spPr bwMode="auto">
              <a:xfrm>
                <a:off x="4483805" y="4400765"/>
                <a:ext cx="9653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00FF00"/>
                    </a:solidFill>
                    <a:latin typeface="Arial" charset="0"/>
                  </a:rPr>
                  <a:t>0.2%</a:t>
                </a:r>
              </a:p>
            </p:txBody>
          </p:sp>
          <p:sp>
            <p:nvSpPr>
              <p:cNvPr id="25639" name="CasellaDiTesto 38"/>
              <p:cNvSpPr txBox="1">
                <a:spLocks noChangeArrowheads="1"/>
              </p:cNvSpPr>
              <p:nvPr/>
            </p:nvSpPr>
            <p:spPr bwMode="auto">
              <a:xfrm>
                <a:off x="6111513" y="4397444"/>
                <a:ext cx="9653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00FF00"/>
                    </a:solidFill>
                    <a:latin typeface="Arial" charset="0"/>
                  </a:rPr>
                  <a:t>2.1%</a:t>
                </a:r>
              </a:p>
            </p:txBody>
          </p:sp>
          <p:sp>
            <p:nvSpPr>
              <p:cNvPr id="25640" name="CasellaDiTesto 39"/>
              <p:cNvSpPr txBox="1">
                <a:spLocks noChangeArrowheads="1"/>
              </p:cNvSpPr>
              <p:nvPr/>
            </p:nvSpPr>
            <p:spPr bwMode="auto">
              <a:xfrm>
                <a:off x="7935955" y="4400765"/>
                <a:ext cx="9653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00FF00"/>
                    </a:solidFill>
                    <a:latin typeface="Arial" charset="0"/>
                  </a:rPr>
                  <a:t>3.7%</a:t>
                </a:r>
              </a:p>
            </p:txBody>
          </p:sp>
          <p:sp>
            <p:nvSpPr>
              <p:cNvPr id="25641" name="CasellaDiTesto 40"/>
              <p:cNvSpPr txBox="1">
                <a:spLocks noChangeArrowheads="1"/>
              </p:cNvSpPr>
              <p:nvPr/>
            </p:nvSpPr>
            <p:spPr bwMode="auto">
              <a:xfrm>
                <a:off x="-43744" y="3843005"/>
                <a:ext cx="2237979" cy="50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FFFF00"/>
                    </a:solidFill>
                    <a:latin typeface="Arial" charset="0"/>
                  </a:rPr>
                  <a:t>- </a:t>
                </a:r>
                <a:r>
                  <a:rPr lang="it-IT" altLang="it-IT" sz="4000" baseline="-25000" dirty="0" err="1">
                    <a:solidFill>
                      <a:srgbClr val="FFFF00"/>
                    </a:solidFill>
                    <a:latin typeface="Arial" charset="0"/>
                  </a:rPr>
                  <a:t>Recruitment</a:t>
                </a:r>
                <a:endParaRPr lang="it-IT" altLang="it-IT" sz="4000" baseline="-25000" dirty="0">
                  <a:solidFill>
                    <a:srgbClr val="FFFF00"/>
                  </a:solidFill>
                  <a:latin typeface="Arial" charset="0"/>
                </a:endParaRPr>
              </a:p>
            </p:txBody>
          </p:sp>
          <p:sp>
            <p:nvSpPr>
              <p:cNvPr id="25642" name="CasellaDiTesto 41"/>
              <p:cNvSpPr txBox="1">
                <a:spLocks noChangeArrowheads="1"/>
              </p:cNvSpPr>
              <p:nvPr/>
            </p:nvSpPr>
            <p:spPr bwMode="auto">
              <a:xfrm>
                <a:off x="4460185" y="3852653"/>
                <a:ext cx="9653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FFFF00"/>
                    </a:solidFill>
                    <a:latin typeface="Arial" charset="0"/>
                  </a:rPr>
                  <a:t>5.5%</a:t>
                </a:r>
              </a:p>
            </p:txBody>
          </p:sp>
          <p:sp>
            <p:nvSpPr>
              <p:cNvPr id="25643" name="CasellaDiTesto 42"/>
              <p:cNvSpPr txBox="1">
                <a:spLocks noChangeArrowheads="1"/>
              </p:cNvSpPr>
              <p:nvPr/>
            </p:nvSpPr>
            <p:spPr bwMode="auto">
              <a:xfrm>
                <a:off x="6111513" y="3843269"/>
                <a:ext cx="9653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FFFF00"/>
                    </a:solidFill>
                    <a:latin typeface="Arial" charset="0"/>
                  </a:rPr>
                  <a:t>5.1%</a:t>
                </a:r>
              </a:p>
            </p:txBody>
          </p:sp>
          <p:sp>
            <p:nvSpPr>
              <p:cNvPr id="25644" name="CasellaDiTesto 43"/>
              <p:cNvSpPr txBox="1">
                <a:spLocks noChangeArrowheads="1"/>
              </p:cNvSpPr>
              <p:nvPr/>
            </p:nvSpPr>
            <p:spPr bwMode="auto">
              <a:xfrm>
                <a:off x="7705666" y="3829159"/>
                <a:ext cx="113075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FFFF00"/>
                    </a:solidFill>
                    <a:latin typeface="Arial" charset="0"/>
                  </a:rPr>
                  <a:t>11.2%</a:t>
                </a:r>
              </a:p>
            </p:txBody>
          </p:sp>
        </p:grpSp>
        <p:sp>
          <p:nvSpPr>
            <p:cNvPr id="25635" name="CasellaDiTesto 58"/>
            <p:cNvSpPr txBox="1">
              <a:spLocks noChangeArrowheads="1"/>
            </p:cNvSpPr>
            <p:nvPr/>
          </p:nvSpPr>
          <p:spPr bwMode="auto">
            <a:xfrm>
              <a:off x="3203126" y="3855249"/>
              <a:ext cx="9653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FFFF00"/>
                  </a:solidFill>
                  <a:latin typeface="Arial" charset="0"/>
                </a:rPr>
                <a:t>2.5%</a:t>
              </a:r>
            </a:p>
          </p:txBody>
        </p:sp>
        <p:sp>
          <p:nvSpPr>
            <p:cNvPr id="25636" name="CasellaDiTesto 59"/>
            <p:cNvSpPr txBox="1">
              <a:spLocks noChangeArrowheads="1"/>
            </p:cNvSpPr>
            <p:nvPr/>
          </p:nvSpPr>
          <p:spPr bwMode="auto">
            <a:xfrm>
              <a:off x="3225971" y="4410309"/>
              <a:ext cx="9653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00FF00"/>
                  </a:solidFill>
                  <a:latin typeface="Arial" charset="0"/>
                </a:rPr>
                <a:t>0.8%</a:t>
              </a:r>
            </a:p>
          </p:txBody>
        </p:sp>
      </p:grpSp>
      <p:grpSp>
        <p:nvGrpSpPr>
          <p:cNvPr id="11" name="Gruppo 10"/>
          <p:cNvGrpSpPr>
            <a:grpSpLocks/>
          </p:cNvGrpSpPr>
          <p:nvPr/>
        </p:nvGrpSpPr>
        <p:grpSpPr bwMode="auto">
          <a:xfrm>
            <a:off x="95250" y="4740275"/>
            <a:ext cx="8890000" cy="523875"/>
            <a:chOff x="93893" y="5097284"/>
            <a:chExt cx="8889253" cy="524118"/>
          </a:xfrm>
        </p:grpSpPr>
        <p:grpSp>
          <p:nvGrpSpPr>
            <p:cNvPr id="25628" name="Gruppo 3"/>
            <p:cNvGrpSpPr>
              <a:grpSpLocks/>
            </p:cNvGrpSpPr>
            <p:nvPr/>
          </p:nvGrpSpPr>
          <p:grpSpPr bwMode="auto">
            <a:xfrm>
              <a:off x="93893" y="5097284"/>
              <a:ext cx="8889253" cy="524118"/>
              <a:chOff x="93893" y="5097284"/>
              <a:chExt cx="8889253" cy="524118"/>
            </a:xfrm>
          </p:grpSpPr>
          <p:sp>
            <p:nvSpPr>
              <p:cNvPr id="25630" name="CasellaDiTesto 44"/>
              <p:cNvSpPr txBox="1">
                <a:spLocks noChangeArrowheads="1"/>
              </p:cNvSpPr>
              <p:nvPr/>
            </p:nvSpPr>
            <p:spPr bwMode="auto">
              <a:xfrm>
                <a:off x="93893" y="5118700"/>
                <a:ext cx="2254143"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1" baseline="-25000" dirty="0" err="1">
                    <a:solidFill>
                      <a:srgbClr val="00FFFF"/>
                    </a:solidFill>
                    <a:latin typeface="Arial" charset="0"/>
                  </a:rPr>
                  <a:t>Hypotension</a:t>
                </a:r>
                <a:endParaRPr lang="it-IT" altLang="it-IT" sz="4000" b="1" baseline="-25000" dirty="0">
                  <a:solidFill>
                    <a:srgbClr val="00FFFF"/>
                  </a:solidFill>
                  <a:latin typeface="Arial" charset="0"/>
                </a:endParaRPr>
              </a:p>
            </p:txBody>
          </p:sp>
          <p:sp>
            <p:nvSpPr>
              <p:cNvPr id="25631" name="CasellaDiTesto 45"/>
              <p:cNvSpPr txBox="1">
                <a:spLocks noChangeArrowheads="1"/>
              </p:cNvSpPr>
              <p:nvPr/>
            </p:nvSpPr>
            <p:spPr bwMode="auto">
              <a:xfrm>
                <a:off x="4416863" y="5116497"/>
                <a:ext cx="11560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1" baseline="-25000" dirty="0">
                    <a:solidFill>
                      <a:srgbClr val="00FFFF"/>
                    </a:solidFill>
                    <a:latin typeface="Arial" charset="0"/>
                  </a:rPr>
                  <a:t>24.9%</a:t>
                </a:r>
              </a:p>
            </p:txBody>
          </p:sp>
          <p:sp>
            <p:nvSpPr>
              <p:cNvPr id="25632" name="CasellaDiTesto 46"/>
              <p:cNvSpPr txBox="1">
                <a:spLocks noChangeArrowheads="1"/>
              </p:cNvSpPr>
              <p:nvPr/>
            </p:nvSpPr>
            <p:spPr bwMode="auto">
              <a:xfrm>
                <a:off x="5946451" y="5103237"/>
                <a:ext cx="11560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1" baseline="-25000" dirty="0">
                    <a:solidFill>
                      <a:srgbClr val="00FFFF"/>
                    </a:solidFill>
                    <a:latin typeface="Arial" charset="0"/>
                  </a:rPr>
                  <a:t>27.2%</a:t>
                </a:r>
              </a:p>
            </p:txBody>
          </p:sp>
          <p:sp>
            <p:nvSpPr>
              <p:cNvPr id="25633" name="CasellaDiTesto 47"/>
              <p:cNvSpPr txBox="1">
                <a:spLocks noChangeArrowheads="1"/>
              </p:cNvSpPr>
              <p:nvPr/>
            </p:nvSpPr>
            <p:spPr bwMode="auto">
              <a:xfrm>
                <a:off x="7827060" y="5097284"/>
                <a:ext cx="11560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1" baseline="-25000" dirty="0">
                    <a:solidFill>
                      <a:srgbClr val="00FFFF"/>
                    </a:solidFill>
                    <a:latin typeface="Arial" charset="0"/>
                  </a:rPr>
                  <a:t>27.4%</a:t>
                </a:r>
              </a:p>
            </p:txBody>
          </p:sp>
        </p:grpSp>
        <p:sp>
          <p:nvSpPr>
            <p:cNvPr id="25629" name="CasellaDiTesto 60"/>
            <p:cNvSpPr txBox="1">
              <a:spLocks noChangeArrowheads="1"/>
            </p:cNvSpPr>
            <p:nvPr/>
          </p:nvSpPr>
          <p:spPr bwMode="auto">
            <a:xfrm>
              <a:off x="3093891" y="5118425"/>
              <a:ext cx="11560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1" baseline="-25000" dirty="0">
                  <a:solidFill>
                    <a:srgbClr val="00FFFF"/>
                  </a:solidFill>
                  <a:latin typeface="Arial" charset="0"/>
                </a:rPr>
                <a:t>23.7%</a:t>
              </a:r>
            </a:p>
          </p:txBody>
        </p:sp>
      </p:grpSp>
      <p:grpSp>
        <p:nvGrpSpPr>
          <p:cNvPr id="3" name="Gruppo 2"/>
          <p:cNvGrpSpPr>
            <a:grpSpLocks/>
          </p:cNvGrpSpPr>
          <p:nvPr/>
        </p:nvGrpSpPr>
        <p:grpSpPr bwMode="auto">
          <a:xfrm>
            <a:off x="52388" y="5337175"/>
            <a:ext cx="8950325" cy="1057275"/>
            <a:chOff x="52388" y="5337173"/>
            <a:chExt cx="8950325" cy="1057038"/>
          </a:xfrm>
        </p:grpSpPr>
        <p:grpSp>
          <p:nvGrpSpPr>
            <p:cNvPr id="25616" name="Gruppo 11"/>
            <p:cNvGrpSpPr>
              <a:grpSpLocks/>
            </p:cNvGrpSpPr>
            <p:nvPr/>
          </p:nvGrpSpPr>
          <p:grpSpPr bwMode="auto">
            <a:xfrm>
              <a:off x="52388" y="5337173"/>
              <a:ext cx="8950325" cy="536575"/>
              <a:chOff x="63966" y="5743118"/>
              <a:chExt cx="8949755" cy="536668"/>
            </a:xfrm>
          </p:grpSpPr>
          <p:sp>
            <p:nvSpPr>
              <p:cNvPr id="25623" name="CasellaDiTesto 48"/>
              <p:cNvSpPr txBox="1">
                <a:spLocks noChangeArrowheads="1"/>
              </p:cNvSpPr>
              <p:nvPr/>
            </p:nvSpPr>
            <p:spPr bwMode="auto">
              <a:xfrm>
                <a:off x="63966" y="5765287"/>
                <a:ext cx="2995051"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FFFF00"/>
                    </a:solidFill>
                    <a:latin typeface="Arial" charset="0"/>
                  </a:rPr>
                  <a:t>- </a:t>
                </a:r>
                <a:r>
                  <a:rPr lang="it-IT" altLang="it-IT" sz="4000" baseline="-25000" dirty="0" err="1">
                    <a:solidFill>
                      <a:srgbClr val="FFFF00"/>
                    </a:solidFill>
                    <a:latin typeface="Arial" charset="0"/>
                  </a:rPr>
                  <a:t>Vasoactive</a:t>
                </a:r>
                <a:r>
                  <a:rPr lang="it-IT" altLang="it-IT" sz="4000" baseline="-25000" dirty="0">
                    <a:solidFill>
                      <a:srgbClr val="FFFF00"/>
                    </a:solidFill>
                    <a:latin typeface="Arial" charset="0"/>
                  </a:rPr>
                  <a:t> </a:t>
                </a:r>
                <a:r>
                  <a:rPr lang="it-IT" altLang="it-IT" sz="4000" baseline="-25000" dirty="0" err="1">
                    <a:solidFill>
                      <a:srgbClr val="FFFF00"/>
                    </a:solidFill>
                    <a:latin typeface="Arial" charset="0"/>
                  </a:rPr>
                  <a:t>drugs</a:t>
                </a:r>
                <a:endParaRPr lang="it-IT" altLang="it-IT" sz="4000" baseline="-25000" dirty="0">
                  <a:solidFill>
                    <a:srgbClr val="FFFF00"/>
                  </a:solidFill>
                  <a:latin typeface="Arial" charset="0"/>
                </a:endParaRPr>
              </a:p>
            </p:txBody>
          </p:sp>
          <p:sp>
            <p:nvSpPr>
              <p:cNvPr id="25624" name="CasellaDiTesto 49"/>
              <p:cNvSpPr txBox="1">
                <a:spLocks noChangeArrowheads="1"/>
              </p:cNvSpPr>
              <p:nvPr/>
            </p:nvSpPr>
            <p:spPr bwMode="auto">
              <a:xfrm>
                <a:off x="4416140" y="5765287"/>
                <a:ext cx="11560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FFFF00"/>
                    </a:solidFill>
                    <a:latin typeface="Arial" charset="0"/>
                  </a:rPr>
                  <a:t>23.2%</a:t>
                </a:r>
              </a:p>
            </p:txBody>
          </p:sp>
          <p:sp>
            <p:nvSpPr>
              <p:cNvPr id="25625" name="CasellaDiTesto 50"/>
              <p:cNvSpPr txBox="1">
                <a:spLocks noChangeArrowheads="1"/>
              </p:cNvSpPr>
              <p:nvPr/>
            </p:nvSpPr>
            <p:spPr bwMode="auto">
              <a:xfrm>
                <a:off x="5948667" y="5743118"/>
                <a:ext cx="11560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FFFF00"/>
                    </a:solidFill>
                    <a:latin typeface="Arial" charset="0"/>
                  </a:rPr>
                  <a:t>23.4%</a:t>
                </a:r>
              </a:p>
            </p:txBody>
          </p:sp>
          <p:sp>
            <p:nvSpPr>
              <p:cNvPr id="25626" name="CasellaDiTesto 51"/>
              <p:cNvSpPr txBox="1">
                <a:spLocks noChangeArrowheads="1"/>
              </p:cNvSpPr>
              <p:nvPr/>
            </p:nvSpPr>
            <p:spPr bwMode="auto">
              <a:xfrm>
                <a:off x="7857635" y="5769827"/>
                <a:ext cx="11560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FFFF00"/>
                    </a:solidFill>
                    <a:latin typeface="Arial" charset="0"/>
                  </a:rPr>
                  <a:t>27.0%</a:t>
                </a:r>
              </a:p>
            </p:txBody>
          </p:sp>
          <p:sp>
            <p:nvSpPr>
              <p:cNvPr id="25627" name="CasellaDiTesto 61"/>
              <p:cNvSpPr txBox="1">
                <a:spLocks noChangeArrowheads="1"/>
              </p:cNvSpPr>
              <p:nvPr/>
            </p:nvSpPr>
            <p:spPr bwMode="auto">
              <a:xfrm>
                <a:off x="3103031" y="5777084"/>
                <a:ext cx="1156086"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FFFF00"/>
                    </a:solidFill>
                    <a:latin typeface="Arial" charset="0"/>
                  </a:rPr>
                  <a:t>18.5%</a:t>
                </a:r>
              </a:p>
            </p:txBody>
          </p:sp>
        </p:grpSp>
        <p:grpSp>
          <p:nvGrpSpPr>
            <p:cNvPr id="25617" name="Gruppo 45"/>
            <p:cNvGrpSpPr>
              <a:grpSpLocks/>
            </p:cNvGrpSpPr>
            <p:nvPr/>
          </p:nvGrpSpPr>
          <p:grpSpPr bwMode="auto">
            <a:xfrm>
              <a:off x="80963" y="5855132"/>
              <a:ext cx="8916446" cy="539079"/>
              <a:chOff x="63966" y="5765287"/>
              <a:chExt cx="8915878" cy="539173"/>
            </a:xfrm>
          </p:grpSpPr>
          <p:sp>
            <p:nvSpPr>
              <p:cNvPr id="25618" name="CasellaDiTesto 48"/>
              <p:cNvSpPr txBox="1">
                <a:spLocks noChangeArrowheads="1"/>
              </p:cNvSpPr>
              <p:nvPr/>
            </p:nvSpPr>
            <p:spPr bwMode="auto">
              <a:xfrm>
                <a:off x="63966" y="5765287"/>
                <a:ext cx="1305082" cy="5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00FF00"/>
                    </a:solidFill>
                    <a:latin typeface="Arial" charset="0"/>
                  </a:rPr>
                  <a:t>- </a:t>
                </a:r>
                <a:r>
                  <a:rPr lang="it-IT" altLang="it-IT" sz="4000" baseline="-25000" dirty="0" err="1">
                    <a:solidFill>
                      <a:srgbClr val="00FF00"/>
                    </a:solidFill>
                    <a:latin typeface="Arial" charset="0"/>
                  </a:rPr>
                  <a:t>Fluids</a:t>
                </a:r>
                <a:endParaRPr lang="it-IT" altLang="it-IT" sz="4000" baseline="-25000" dirty="0">
                  <a:solidFill>
                    <a:srgbClr val="00FF00"/>
                  </a:solidFill>
                  <a:latin typeface="Arial" charset="0"/>
                </a:endParaRPr>
              </a:p>
            </p:txBody>
          </p:sp>
          <p:sp>
            <p:nvSpPr>
              <p:cNvPr id="25619" name="CasellaDiTesto 49"/>
              <p:cNvSpPr txBox="1">
                <a:spLocks noChangeArrowheads="1"/>
              </p:cNvSpPr>
              <p:nvPr/>
            </p:nvSpPr>
            <p:spPr bwMode="auto">
              <a:xfrm>
                <a:off x="4548367" y="5779604"/>
                <a:ext cx="965268" cy="5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00FF00"/>
                    </a:solidFill>
                    <a:latin typeface="Arial" charset="0"/>
                  </a:rPr>
                  <a:t>1.7%</a:t>
                </a:r>
              </a:p>
            </p:txBody>
          </p:sp>
          <p:sp>
            <p:nvSpPr>
              <p:cNvPr id="25620" name="CasellaDiTesto 50"/>
              <p:cNvSpPr txBox="1">
                <a:spLocks noChangeArrowheads="1"/>
              </p:cNvSpPr>
              <p:nvPr/>
            </p:nvSpPr>
            <p:spPr bwMode="auto">
              <a:xfrm>
                <a:off x="6090649" y="5801671"/>
                <a:ext cx="965268" cy="5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00FF00"/>
                    </a:solidFill>
                    <a:latin typeface="Arial" charset="0"/>
                  </a:rPr>
                  <a:t>3.8%</a:t>
                </a:r>
              </a:p>
            </p:txBody>
          </p:sp>
          <p:sp>
            <p:nvSpPr>
              <p:cNvPr id="25621" name="CasellaDiTesto 51"/>
              <p:cNvSpPr txBox="1">
                <a:spLocks noChangeArrowheads="1"/>
              </p:cNvSpPr>
              <p:nvPr/>
            </p:nvSpPr>
            <p:spPr bwMode="auto">
              <a:xfrm>
                <a:off x="8014577" y="5795081"/>
                <a:ext cx="965267" cy="5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00FF00"/>
                    </a:solidFill>
                    <a:latin typeface="Arial" charset="0"/>
                  </a:rPr>
                  <a:t>0.4%</a:t>
                </a:r>
              </a:p>
            </p:txBody>
          </p:sp>
          <p:sp>
            <p:nvSpPr>
              <p:cNvPr id="25622" name="CasellaDiTesto 61"/>
              <p:cNvSpPr txBox="1">
                <a:spLocks noChangeArrowheads="1"/>
              </p:cNvSpPr>
              <p:nvPr/>
            </p:nvSpPr>
            <p:spPr bwMode="auto">
              <a:xfrm>
                <a:off x="3248365" y="5776643"/>
                <a:ext cx="965268" cy="5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4000" baseline="-25000" dirty="0">
                    <a:solidFill>
                      <a:srgbClr val="00FF00"/>
                    </a:solidFill>
                    <a:latin typeface="Arial" charset="0"/>
                  </a:rPr>
                  <a:t>5.2%</a:t>
                </a:r>
              </a:p>
            </p:txBody>
          </p:sp>
        </p:grpSp>
      </p:grpSp>
      <p:sp>
        <p:nvSpPr>
          <p:cNvPr id="25615" name="Rettangolo 3"/>
          <p:cNvSpPr>
            <a:spLocks noChangeArrowheads="1"/>
          </p:cNvSpPr>
          <p:nvPr/>
        </p:nvSpPr>
        <p:spPr bwMode="auto">
          <a:xfrm>
            <a:off x="117475" y="2165350"/>
            <a:ext cx="2728824" cy="40011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it-IT" sz="2000" b="1" baseline="0" dirty="0">
                <a:latin typeface="Arial" charset="0"/>
              </a:rPr>
              <a:t>PEEP 4 (0-5) cm H</a:t>
            </a:r>
            <a:r>
              <a:rPr lang="en-US" altLang="it-IT" sz="2000" b="1" baseline="-25000" dirty="0">
                <a:latin typeface="Arial" charset="0"/>
              </a:rPr>
              <a:t>2</a:t>
            </a:r>
            <a:r>
              <a:rPr lang="en-US" altLang="it-IT" sz="2000" b="1" baseline="0" dirty="0">
                <a:latin typeface="Arial" charset="0"/>
              </a:rPr>
              <a:t>O</a:t>
            </a:r>
            <a:endParaRPr lang="it-IT" altLang="it-IT" sz="2000" b="1" dirty="0">
              <a:latin typeface="Arial" charset="0"/>
            </a:endParaRPr>
          </a:p>
        </p:txBody>
      </p:sp>
    </p:spTree>
    <p:extLst>
      <p:ext uri="{BB962C8B-B14F-4D97-AF65-F5344CB8AC3E}">
        <p14:creationId xmlns:p14="http://schemas.microsoft.com/office/powerpoint/2010/main" val="843545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kstvak 5"/>
          <p:cNvSpPr txBox="1">
            <a:spLocks noChangeArrowheads="1"/>
          </p:cNvSpPr>
          <p:nvPr/>
        </p:nvSpPr>
        <p:spPr bwMode="auto">
          <a:xfrm>
            <a:off x="-396875" y="20334"/>
            <a:ext cx="9540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en-US" altLang="it-IT" dirty="0">
                <a:solidFill>
                  <a:srgbClr val="FFFF00"/>
                </a:solidFill>
                <a:latin typeface="Arial" charset="0"/>
              </a:rPr>
              <a:t>The “LAS VEGAS risk score”: </a:t>
            </a:r>
            <a:r>
              <a:rPr lang="en-US" altLang="it-IT" dirty="0" err="1">
                <a:solidFill>
                  <a:srgbClr val="FFFF00"/>
                </a:solidFill>
                <a:latin typeface="Arial" charset="0"/>
              </a:rPr>
              <a:t>intra+postop</a:t>
            </a:r>
            <a:endParaRPr lang="en-US" altLang="it-IT" dirty="0">
              <a:solidFill>
                <a:srgbClr val="FFFF00"/>
              </a:solidFill>
              <a:latin typeface="Arial" charset="0"/>
            </a:endParaRPr>
          </a:p>
        </p:txBody>
      </p:sp>
      <p:sp>
        <p:nvSpPr>
          <p:cNvPr id="52229" name="Line 15"/>
          <p:cNvSpPr>
            <a:spLocks noChangeShapeType="1"/>
          </p:cNvSpPr>
          <p:nvPr/>
        </p:nvSpPr>
        <p:spPr bwMode="auto">
          <a:xfrm>
            <a:off x="183046" y="993227"/>
            <a:ext cx="871378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4" name="Text Box 9"/>
          <p:cNvSpPr txBox="1">
            <a:spLocks noChangeArrowheads="1"/>
          </p:cNvSpPr>
          <p:nvPr/>
        </p:nvSpPr>
        <p:spPr bwMode="auto">
          <a:xfrm>
            <a:off x="-837407" y="578515"/>
            <a:ext cx="10807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en-US" altLang="it-IT" sz="2000" dirty="0" err="1">
                <a:latin typeface="Arial" charset="0"/>
                <a:ea typeface="Arial" charset="0"/>
                <a:cs typeface="Arial" charset="0"/>
              </a:rPr>
              <a:t>Serpa-Neto</a:t>
            </a:r>
            <a:r>
              <a:rPr lang="en-US" altLang="it-IT" sz="2000" dirty="0">
                <a:latin typeface="Arial" charset="0"/>
                <a:ea typeface="Arial" charset="0"/>
                <a:cs typeface="Arial" charset="0"/>
              </a:rPr>
              <a:t> A for </a:t>
            </a:r>
            <a:r>
              <a:rPr lang="en-US" altLang="it-IT" sz="2000" dirty="0" err="1">
                <a:latin typeface="Arial" charset="0"/>
                <a:ea typeface="Arial" charset="0"/>
                <a:cs typeface="Arial" charset="0"/>
              </a:rPr>
              <a:t>PROVEnet</a:t>
            </a:r>
            <a:r>
              <a:rPr lang="en-US" altLang="it-IT" sz="2000" dirty="0">
                <a:latin typeface="Arial" charset="0"/>
                <a:ea typeface="Arial" charset="0"/>
                <a:cs typeface="Arial" charset="0"/>
              </a:rPr>
              <a:t> Investigators</a:t>
            </a:r>
            <a:r>
              <a:rPr lang="it-IT" altLang="it-IT" sz="2000" dirty="0">
                <a:latin typeface="Arial" charset="0"/>
                <a:ea typeface="Arial" charset="0"/>
                <a:cs typeface="Arial" charset="0"/>
              </a:rPr>
              <a:t> </a:t>
            </a:r>
            <a:r>
              <a:rPr lang="hr-HR" altLang="it-IT" sz="2000" dirty="0">
                <a:latin typeface="Arial" charset="0"/>
                <a:ea typeface="Arial" charset="0"/>
                <a:cs typeface="Arial" charset="0"/>
              </a:rPr>
              <a:t> </a:t>
            </a:r>
            <a:r>
              <a:rPr lang="hr-HR" sz="2000" dirty="0" err="1">
                <a:latin typeface="Arial" charset="0"/>
                <a:ea typeface="Arial" charset="0"/>
                <a:cs typeface="Arial" charset="0"/>
              </a:rPr>
              <a:t>Eur</a:t>
            </a:r>
            <a:r>
              <a:rPr lang="hr-HR" sz="2000" dirty="0">
                <a:latin typeface="Arial" charset="0"/>
                <a:ea typeface="Arial" charset="0"/>
                <a:cs typeface="Arial" charset="0"/>
              </a:rPr>
              <a:t> J </a:t>
            </a:r>
            <a:r>
              <a:rPr lang="hr-HR" sz="2000" dirty="0" err="1">
                <a:latin typeface="Arial" charset="0"/>
                <a:ea typeface="Arial" charset="0"/>
                <a:cs typeface="Arial" charset="0"/>
              </a:rPr>
              <a:t>Anaesthesiol</a:t>
            </a:r>
            <a:r>
              <a:rPr lang="hr-HR" sz="2000" dirty="0">
                <a:latin typeface="Arial" charset="0"/>
                <a:ea typeface="Arial" charset="0"/>
                <a:cs typeface="Arial" charset="0"/>
              </a:rPr>
              <a:t> 2018; 35:1–11</a:t>
            </a:r>
            <a:endParaRPr lang="nl-NL" altLang="it-IT" sz="2000" dirty="0">
              <a:latin typeface="Arial" charset="0"/>
              <a:ea typeface="Arial" charset="0"/>
              <a:cs typeface="Arial" charset="0"/>
            </a:endParaRPr>
          </a:p>
        </p:txBody>
      </p:sp>
      <p:sp>
        <p:nvSpPr>
          <p:cNvPr id="25" name="Rectangle 2"/>
          <p:cNvSpPr txBox="1">
            <a:spLocks noChangeArrowheads="1"/>
          </p:cNvSpPr>
          <p:nvPr/>
        </p:nvSpPr>
        <p:spPr bwMode="auto">
          <a:xfrm>
            <a:off x="0" y="6527800"/>
            <a:ext cx="8993188"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2"/>
              </a:rPr>
              <a:t>www.provenet.eu</a:t>
            </a:r>
            <a:r>
              <a:rPr lang="en-US" sz="1600" dirty="0">
                <a:solidFill>
                  <a:srgbClr val="7F7F7F"/>
                </a:solidFill>
                <a:cs typeface="Arial" charset="0"/>
              </a:rPr>
              <a:t>)</a:t>
            </a:r>
            <a:endParaRPr lang="en-US" sz="1600" dirty="0">
              <a:cs typeface="Arial" charset="0"/>
            </a:endParaRPr>
          </a:p>
        </p:txBody>
      </p:sp>
      <p:sp>
        <p:nvSpPr>
          <p:cNvPr id="27" name="Rettangolo 26"/>
          <p:cNvSpPr/>
          <p:nvPr/>
        </p:nvSpPr>
        <p:spPr>
          <a:xfrm>
            <a:off x="1829133" y="1093516"/>
            <a:ext cx="5670376" cy="461665"/>
          </a:xfrm>
          <a:prstGeom prst="rect">
            <a:avLst/>
          </a:prstGeom>
          <a:solidFill>
            <a:srgbClr val="002060"/>
          </a:solidFill>
        </p:spPr>
        <p:txBody>
          <a:bodyPr wrap="square">
            <a:spAutoFit/>
          </a:bodyPr>
          <a:lstStyle/>
          <a:p>
            <a:pPr algn="ctr"/>
            <a:r>
              <a:rPr lang="it-IT" dirty="0">
                <a:latin typeface=""/>
              </a:rPr>
              <a:t> </a:t>
            </a:r>
            <a:r>
              <a:rPr lang="it-IT" sz="2400" dirty="0">
                <a:solidFill>
                  <a:srgbClr val="FFFF00"/>
                </a:solidFill>
                <a:latin typeface="Arial" charset="0"/>
                <a:ea typeface="Arial" charset="0"/>
                <a:cs typeface="Arial" charset="0"/>
              </a:rPr>
              <a:t>6062 </a:t>
            </a:r>
            <a:r>
              <a:rPr lang="it-IT" sz="2400" dirty="0" err="1">
                <a:solidFill>
                  <a:srgbClr val="FFFF00"/>
                </a:solidFill>
                <a:latin typeface="Arial" charset="0"/>
                <a:ea typeface="Arial" charset="0"/>
                <a:cs typeface="Arial" charset="0"/>
              </a:rPr>
              <a:t>patients</a:t>
            </a:r>
            <a:r>
              <a:rPr lang="it-IT" sz="2400" dirty="0">
                <a:solidFill>
                  <a:srgbClr val="FFFF00"/>
                </a:solidFill>
                <a:latin typeface="Arial" charset="0"/>
                <a:ea typeface="Arial" charset="0"/>
                <a:cs typeface="Arial" charset="0"/>
              </a:rPr>
              <a:t> </a:t>
            </a:r>
            <a:r>
              <a:rPr lang="it-IT" sz="2400" dirty="0" err="1">
                <a:solidFill>
                  <a:srgbClr val="FFFF00"/>
                </a:solidFill>
                <a:latin typeface="Arial" charset="0"/>
                <a:ea typeface="Arial" charset="0"/>
                <a:cs typeface="Arial" charset="0"/>
              </a:rPr>
              <a:t>enrolled</a:t>
            </a:r>
            <a:r>
              <a:rPr lang="it-IT" sz="2400" dirty="0">
                <a:solidFill>
                  <a:srgbClr val="FFFF00"/>
                </a:solidFill>
                <a:latin typeface="Arial" charset="0"/>
                <a:ea typeface="Arial" charset="0"/>
                <a:cs typeface="Arial" charset="0"/>
              </a:rPr>
              <a:t> in 146 centres</a:t>
            </a:r>
          </a:p>
        </p:txBody>
      </p:sp>
      <p:pic>
        <p:nvPicPr>
          <p:cNvPr id="2" name="Immagine 1"/>
          <p:cNvPicPr>
            <a:picLocks noChangeAspect="1"/>
          </p:cNvPicPr>
          <p:nvPr/>
        </p:nvPicPr>
        <p:blipFill>
          <a:blip r:embed="rId3"/>
          <a:stretch>
            <a:fillRect/>
          </a:stretch>
        </p:blipFill>
        <p:spPr>
          <a:xfrm>
            <a:off x="1829133" y="1627456"/>
            <a:ext cx="5670376" cy="4792222"/>
          </a:xfrm>
          <a:prstGeom prst="rect">
            <a:avLst/>
          </a:prstGeom>
        </p:spPr>
      </p:pic>
      <p:sp>
        <p:nvSpPr>
          <p:cNvPr id="18" name="Rettangolo 17"/>
          <p:cNvSpPr/>
          <p:nvPr/>
        </p:nvSpPr>
        <p:spPr bwMode="auto">
          <a:xfrm>
            <a:off x="1818149" y="5426258"/>
            <a:ext cx="5670376" cy="200979"/>
          </a:xfrm>
          <a:prstGeom prst="rect">
            <a:avLst/>
          </a:prstGeom>
          <a:solidFill>
            <a:srgbClr val="FF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
        <p:nvSpPr>
          <p:cNvPr id="11" name="Rettangolo 10"/>
          <p:cNvSpPr/>
          <p:nvPr/>
        </p:nvSpPr>
        <p:spPr bwMode="auto">
          <a:xfrm>
            <a:off x="1818149" y="3943957"/>
            <a:ext cx="5670376" cy="313598"/>
          </a:xfrm>
          <a:prstGeom prst="rect">
            <a:avLst/>
          </a:prstGeom>
          <a:solidFill>
            <a:srgbClr val="FF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
        <p:nvSpPr>
          <p:cNvPr id="12" name="Rettangolo 11"/>
          <p:cNvSpPr/>
          <p:nvPr/>
        </p:nvSpPr>
        <p:spPr bwMode="auto">
          <a:xfrm>
            <a:off x="1835989" y="2215381"/>
            <a:ext cx="5670376" cy="1141611"/>
          </a:xfrm>
          <a:prstGeom prst="rect">
            <a:avLst/>
          </a:prstGeom>
          <a:solidFill>
            <a:srgbClr val="FF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
        <p:nvSpPr>
          <p:cNvPr id="14" name="Rettangolo 13"/>
          <p:cNvSpPr/>
          <p:nvPr/>
        </p:nvSpPr>
        <p:spPr bwMode="auto">
          <a:xfrm>
            <a:off x="1818149" y="4251067"/>
            <a:ext cx="5670376" cy="234560"/>
          </a:xfrm>
          <a:prstGeom prst="rect">
            <a:avLst/>
          </a:prstGeom>
          <a:solidFill>
            <a:srgbClr val="FF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
        <p:nvSpPr>
          <p:cNvPr id="15" name="Rettangolo 14"/>
          <p:cNvSpPr/>
          <p:nvPr/>
        </p:nvSpPr>
        <p:spPr bwMode="auto">
          <a:xfrm>
            <a:off x="1829133" y="4653776"/>
            <a:ext cx="5670376" cy="190744"/>
          </a:xfrm>
          <a:prstGeom prst="rect">
            <a:avLst/>
          </a:prstGeom>
          <a:solidFill>
            <a:srgbClr val="FF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
        <p:nvSpPr>
          <p:cNvPr id="16" name="Rettangolo 15"/>
          <p:cNvSpPr/>
          <p:nvPr/>
        </p:nvSpPr>
        <p:spPr bwMode="auto">
          <a:xfrm>
            <a:off x="1829133" y="5638170"/>
            <a:ext cx="5670376" cy="407992"/>
          </a:xfrm>
          <a:prstGeom prst="rect">
            <a:avLst/>
          </a:prstGeom>
          <a:solidFill>
            <a:srgbClr val="FF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
        <p:nvSpPr>
          <p:cNvPr id="19" name="Rettangolo 18"/>
          <p:cNvSpPr/>
          <p:nvPr/>
        </p:nvSpPr>
        <p:spPr bwMode="auto">
          <a:xfrm>
            <a:off x="1818149" y="6215682"/>
            <a:ext cx="5670376" cy="203996"/>
          </a:xfrm>
          <a:prstGeom prst="rect">
            <a:avLst/>
          </a:prstGeom>
          <a:solidFill>
            <a:srgbClr val="FF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613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14" grpId="0" animBg="1"/>
      <p:bldP spid="15" grpId="0" animBg="1"/>
      <p:bldP spid="16"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perioperative period</a:t>
            </a:r>
          </a:p>
          <a:p>
            <a:pPr marL="457200" indent="-457200">
              <a:buFont typeface="Arial" charset="0"/>
              <a:buChar char="•"/>
            </a:pPr>
            <a:r>
              <a:rPr lang="en-US" sz="2800" dirty="0">
                <a:solidFill>
                  <a:schemeClr val="bg1">
                    <a:lumMod val="65000"/>
                    <a:lumOff val="35000"/>
                  </a:schemeClr>
                </a:solidFill>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816359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endParaRPr lang="it-IT" altLang="it-IT" sz="1800">
              <a:solidFill>
                <a:schemeClr val="bg1"/>
              </a:solidFill>
              <a:latin typeface="Calibri" charset="0"/>
            </a:endParaRPr>
          </a:p>
        </p:txBody>
      </p:sp>
      <p:sp>
        <p:nvSpPr>
          <p:cNvPr id="33794" name="Rectangle 3"/>
          <p:cNvSpPr>
            <a:spLocks noChangeArrowheads="1"/>
          </p:cNvSpPr>
          <p:nvPr/>
        </p:nvSpPr>
        <p:spPr bwMode="auto">
          <a:xfrm>
            <a:off x="0" y="28352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endParaRPr lang="it-IT" altLang="it-IT" sz="1800">
              <a:solidFill>
                <a:schemeClr val="bg1"/>
              </a:solidFill>
              <a:latin typeface="Calibri" charset="0"/>
            </a:endParaRPr>
          </a:p>
        </p:txBody>
      </p:sp>
      <p:sp>
        <p:nvSpPr>
          <p:cNvPr id="1092619" name="Line 11"/>
          <p:cNvSpPr>
            <a:spLocks noChangeShapeType="1"/>
          </p:cNvSpPr>
          <p:nvPr/>
        </p:nvSpPr>
        <p:spPr bwMode="auto">
          <a:xfrm>
            <a:off x="361950" y="2492375"/>
            <a:ext cx="8424863"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cs typeface="+mn-cs"/>
            </a:endParaRPr>
          </a:p>
        </p:txBody>
      </p:sp>
      <p:pic>
        <p:nvPicPr>
          <p:cNvPr id="33796"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ttangolo 3"/>
          <p:cNvSpPr>
            <a:spLocks noChangeArrowheads="1"/>
          </p:cNvSpPr>
          <p:nvPr/>
        </p:nvSpPr>
        <p:spPr bwMode="auto">
          <a:xfrm>
            <a:off x="130175" y="1509713"/>
            <a:ext cx="8983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en-US" altLang="it-IT" sz="2400" baseline="0" dirty="0">
                <a:latin typeface="Arial" charset="0"/>
              </a:rPr>
              <a:t>Vidal </a:t>
            </a:r>
            <a:r>
              <a:rPr lang="en-US" altLang="it-IT" sz="2400" baseline="0" dirty="0" err="1">
                <a:latin typeface="Arial" charset="0"/>
              </a:rPr>
              <a:t>Melo</a:t>
            </a:r>
            <a:r>
              <a:rPr lang="en-US" altLang="it-IT" sz="2400" baseline="0" dirty="0">
                <a:latin typeface="Arial" charset="0"/>
              </a:rPr>
              <a:t> M.F., </a:t>
            </a:r>
            <a:r>
              <a:rPr lang="en-US" altLang="it-IT" sz="2400" baseline="0" dirty="0" err="1">
                <a:latin typeface="Arial" charset="0"/>
              </a:rPr>
              <a:t>Eikermann</a:t>
            </a:r>
            <a:r>
              <a:rPr lang="en-US" altLang="it-IT" sz="2400" baseline="0" dirty="0">
                <a:latin typeface="Arial" charset="0"/>
              </a:rPr>
              <a:t> M. Anesthesiology 2013; 118:1254-7</a:t>
            </a:r>
            <a:endParaRPr lang="it-IT" altLang="it-IT" sz="2400" baseline="0" dirty="0">
              <a:latin typeface="Arial" charset="0"/>
            </a:endParaRPr>
          </a:p>
        </p:txBody>
      </p:sp>
      <p:pic>
        <p:nvPicPr>
          <p:cNvPr id="33798"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2638425"/>
            <a:ext cx="5108575"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ttangolo 5"/>
          <p:cNvSpPr>
            <a:spLocks noChangeArrowheads="1"/>
          </p:cNvSpPr>
          <p:nvPr/>
        </p:nvSpPr>
        <p:spPr bwMode="auto">
          <a:xfrm>
            <a:off x="431800" y="1958975"/>
            <a:ext cx="8415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en-US" altLang="it-IT" sz="2400" baseline="0" dirty="0" err="1">
                <a:latin typeface="Arial" charset="0"/>
              </a:rPr>
              <a:t>Severgnini</a:t>
            </a:r>
            <a:r>
              <a:rPr lang="en-US" altLang="it-IT" sz="2400" baseline="0" dirty="0">
                <a:latin typeface="Arial" charset="0"/>
              </a:rPr>
              <a:t> P. et al. Anesthesiology. 2013 Jun;118(6):1307-21</a:t>
            </a:r>
            <a:endParaRPr lang="it-IT" altLang="it-IT" sz="2400" baseline="0" dirty="0">
              <a:latin typeface="Arial" charset="0"/>
            </a:endParaRPr>
          </a:p>
        </p:txBody>
      </p:sp>
      <p:sp>
        <p:nvSpPr>
          <p:cNvPr id="14" name="Rectangle 2"/>
          <p:cNvSpPr txBox="1">
            <a:spLocks noChangeArrowheads="1"/>
          </p:cNvSpPr>
          <p:nvPr/>
        </p:nvSpPr>
        <p:spPr bwMode="auto">
          <a:xfrm>
            <a:off x="130175" y="6462713"/>
            <a:ext cx="8993188" cy="381000"/>
          </a:xfrm>
          <a:prstGeom prst="rect">
            <a:avLst/>
          </a:prstGeom>
          <a:noFill/>
          <a:ln w="9525">
            <a:noFill/>
            <a:miter lim="800000"/>
            <a:headEnd/>
            <a:tailE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6"/>
              </a:rPr>
              <a:t>www.provenet.eu</a:t>
            </a:r>
            <a:r>
              <a:rPr lang="en-US" sz="1600" dirty="0">
                <a:solidFill>
                  <a:srgbClr val="7F7F7F"/>
                </a:solidFill>
                <a:cs typeface="Arial" charset="0"/>
              </a:rPr>
              <a:t>)</a:t>
            </a:r>
            <a:endParaRPr lang="en-US" sz="1600" dirty="0">
              <a:cs typeface="Arial" charset="0"/>
            </a:endParaRPr>
          </a:p>
        </p:txBody>
      </p:sp>
      <p:grpSp>
        <p:nvGrpSpPr>
          <p:cNvPr id="7" name="Gruppo 6"/>
          <p:cNvGrpSpPr>
            <a:grpSpLocks/>
          </p:cNvGrpSpPr>
          <p:nvPr/>
        </p:nvGrpSpPr>
        <p:grpSpPr bwMode="auto">
          <a:xfrm>
            <a:off x="5508625" y="2708275"/>
            <a:ext cx="3560763" cy="1974850"/>
            <a:chOff x="5508104" y="2708920"/>
            <a:chExt cx="3561131" cy="1974850"/>
          </a:xfrm>
        </p:grpSpPr>
        <p:graphicFrame>
          <p:nvGraphicFramePr>
            <p:cNvPr id="33807" name="Object 2"/>
            <p:cNvGraphicFramePr>
              <a:graphicFrameLocks noChangeAspect="1"/>
            </p:cNvGraphicFramePr>
            <p:nvPr/>
          </p:nvGraphicFramePr>
          <p:xfrm>
            <a:off x="5508104" y="2708920"/>
            <a:ext cx="2633663" cy="1974850"/>
          </p:xfrm>
          <a:graphic>
            <a:graphicData uri="http://schemas.openxmlformats.org/presentationml/2006/ole">
              <mc:AlternateContent xmlns:mc="http://schemas.openxmlformats.org/markup-compatibility/2006">
                <mc:Choice xmlns:v="urn:schemas-microsoft-com:vml" Requires="v">
                  <p:oleObj spid="_x0000_s19523" name="Image" r:id="rId7" imgW="12809036" imgH="8539358" progId="Photoshop.Image.5">
                    <p:embed/>
                  </p:oleObj>
                </mc:Choice>
                <mc:Fallback>
                  <p:oleObj name="Image" r:id="rId7" imgW="12809036" imgH="8539358" progId="Photoshop.Image.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104" y="2708920"/>
                          <a:ext cx="26336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808" name="CasellaDiTesto 11"/>
            <p:cNvSpPr txBox="1">
              <a:spLocks noChangeArrowheads="1"/>
            </p:cNvSpPr>
            <p:nvPr/>
          </p:nvSpPr>
          <p:spPr bwMode="auto">
            <a:xfrm>
              <a:off x="7546822" y="3873103"/>
              <a:ext cx="1522413"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it-IT" altLang="it-IT" sz="4000" baseline="0">
                  <a:solidFill>
                    <a:schemeClr val="bg1"/>
                  </a:solidFill>
                  <a:latin typeface="Arial" charset="0"/>
                </a:rPr>
                <a:t>ZEEP</a:t>
              </a:r>
            </a:p>
          </p:txBody>
        </p:sp>
        <p:sp>
          <p:nvSpPr>
            <p:cNvPr id="33809" name="Figura a mano libera 3"/>
            <p:cNvSpPr>
              <a:spLocks/>
            </p:cNvSpPr>
            <p:nvPr/>
          </p:nvSpPr>
          <p:spPr bwMode="auto">
            <a:xfrm>
              <a:off x="5832764" y="3185056"/>
              <a:ext cx="734291" cy="846617"/>
            </a:xfrm>
            <a:custGeom>
              <a:avLst/>
              <a:gdLst>
                <a:gd name="T0" fmla="*/ 609600 w 734291"/>
                <a:gd name="T1" fmla="*/ 56908 h 846617"/>
                <a:gd name="T2" fmla="*/ 304800 w 734291"/>
                <a:gd name="T3" fmla="*/ 56908 h 846617"/>
                <a:gd name="T4" fmla="*/ 221672 w 734291"/>
                <a:gd name="T5" fmla="*/ 112326 h 846617"/>
                <a:gd name="T6" fmla="*/ 180109 w 734291"/>
                <a:gd name="T7" fmla="*/ 140035 h 846617"/>
                <a:gd name="T8" fmla="*/ 152400 w 734291"/>
                <a:gd name="T9" fmla="*/ 181599 h 846617"/>
                <a:gd name="T10" fmla="*/ 110836 w 734291"/>
                <a:gd name="T11" fmla="*/ 209308 h 846617"/>
                <a:gd name="T12" fmla="*/ 55418 w 734291"/>
                <a:gd name="T13" fmla="*/ 292435 h 846617"/>
                <a:gd name="T14" fmla="*/ 41563 w 734291"/>
                <a:gd name="T15" fmla="*/ 375562 h 846617"/>
                <a:gd name="T16" fmla="*/ 13854 w 734291"/>
                <a:gd name="T17" fmla="*/ 472544 h 846617"/>
                <a:gd name="T18" fmla="*/ 0 w 734291"/>
                <a:gd name="T19" fmla="*/ 541817 h 846617"/>
                <a:gd name="T20" fmla="*/ 27709 w 734291"/>
                <a:gd name="T21" fmla="*/ 708071 h 846617"/>
                <a:gd name="T22" fmla="*/ 55418 w 734291"/>
                <a:gd name="T23" fmla="*/ 749635 h 846617"/>
                <a:gd name="T24" fmla="*/ 96981 w 734291"/>
                <a:gd name="T25" fmla="*/ 777344 h 846617"/>
                <a:gd name="T26" fmla="*/ 207818 w 734291"/>
                <a:gd name="T27" fmla="*/ 832762 h 846617"/>
                <a:gd name="T28" fmla="*/ 249381 w 734291"/>
                <a:gd name="T29" fmla="*/ 846617 h 846617"/>
                <a:gd name="T30" fmla="*/ 374072 w 734291"/>
                <a:gd name="T31" fmla="*/ 791199 h 846617"/>
                <a:gd name="T32" fmla="*/ 429491 w 734291"/>
                <a:gd name="T33" fmla="*/ 735780 h 846617"/>
                <a:gd name="T34" fmla="*/ 568036 w 734291"/>
                <a:gd name="T35" fmla="*/ 708071 h 846617"/>
                <a:gd name="T36" fmla="*/ 581891 w 734291"/>
                <a:gd name="T37" fmla="*/ 624944 h 846617"/>
                <a:gd name="T38" fmla="*/ 568036 w 734291"/>
                <a:gd name="T39" fmla="*/ 569526 h 846617"/>
                <a:gd name="T40" fmla="*/ 554181 w 734291"/>
                <a:gd name="T41" fmla="*/ 527962 h 846617"/>
                <a:gd name="T42" fmla="*/ 540327 w 734291"/>
                <a:gd name="T43" fmla="*/ 472544 h 846617"/>
                <a:gd name="T44" fmla="*/ 512618 w 734291"/>
                <a:gd name="T45" fmla="*/ 389417 h 846617"/>
                <a:gd name="T46" fmla="*/ 498763 w 734291"/>
                <a:gd name="T47" fmla="*/ 347853 h 846617"/>
                <a:gd name="T48" fmla="*/ 512618 w 734291"/>
                <a:gd name="T49" fmla="*/ 223162 h 846617"/>
                <a:gd name="T50" fmla="*/ 568036 w 734291"/>
                <a:gd name="T51" fmla="*/ 153889 h 846617"/>
                <a:gd name="T52" fmla="*/ 637309 w 734291"/>
                <a:gd name="T53" fmla="*/ 84617 h 846617"/>
                <a:gd name="T54" fmla="*/ 665018 w 734291"/>
                <a:gd name="T55" fmla="*/ 43053 h 846617"/>
                <a:gd name="T56" fmla="*/ 678872 w 734291"/>
                <a:gd name="T57" fmla="*/ 1489 h 846617"/>
                <a:gd name="T58" fmla="*/ 720436 w 734291"/>
                <a:gd name="T59" fmla="*/ 15344 h 846617"/>
                <a:gd name="T60" fmla="*/ 734291 w 734291"/>
                <a:gd name="T61" fmla="*/ 15344 h 84661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4291" h="846617">
                  <a:moveTo>
                    <a:pt x="609600" y="56908"/>
                  </a:moveTo>
                  <a:cubicBezTo>
                    <a:pt x="492675" y="33522"/>
                    <a:pt x="465429" y="21989"/>
                    <a:pt x="304800" y="56908"/>
                  </a:cubicBezTo>
                  <a:cubicBezTo>
                    <a:pt x="272258" y="63982"/>
                    <a:pt x="249381" y="93853"/>
                    <a:pt x="221672" y="112326"/>
                  </a:cubicBezTo>
                  <a:lnTo>
                    <a:pt x="180109" y="140035"/>
                  </a:lnTo>
                  <a:cubicBezTo>
                    <a:pt x="170873" y="153890"/>
                    <a:pt x="164174" y="169825"/>
                    <a:pt x="152400" y="181599"/>
                  </a:cubicBezTo>
                  <a:cubicBezTo>
                    <a:pt x="140626" y="193373"/>
                    <a:pt x="121801" y="196777"/>
                    <a:pt x="110836" y="209308"/>
                  </a:cubicBezTo>
                  <a:cubicBezTo>
                    <a:pt x="88906" y="234370"/>
                    <a:pt x="55418" y="292435"/>
                    <a:pt x="55418" y="292435"/>
                  </a:cubicBezTo>
                  <a:cubicBezTo>
                    <a:pt x="50800" y="320144"/>
                    <a:pt x="47072" y="348016"/>
                    <a:pt x="41563" y="375562"/>
                  </a:cubicBezTo>
                  <a:cubicBezTo>
                    <a:pt x="15642" y="505167"/>
                    <a:pt x="40269" y="366883"/>
                    <a:pt x="13854" y="472544"/>
                  </a:cubicBezTo>
                  <a:cubicBezTo>
                    <a:pt x="8143" y="495389"/>
                    <a:pt x="4618" y="518726"/>
                    <a:pt x="0" y="541817"/>
                  </a:cubicBezTo>
                  <a:cubicBezTo>
                    <a:pt x="4391" y="581334"/>
                    <a:pt x="4497" y="661647"/>
                    <a:pt x="27709" y="708071"/>
                  </a:cubicBezTo>
                  <a:cubicBezTo>
                    <a:pt x="35156" y="722964"/>
                    <a:pt x="43644" y="737861"/>
                    <a:pt x="55418" y="749635"/>
                  </a:cubicBezTo>
                  <a:cubicBezTo>
                    <a:pt x="67192" y="761409"/>
                    <a:pt x="83979" y="766942"/>
                    <a:pt x="96981" y="777344"/>
                  </a:cubicBezTo>
                  <a:cubicBezTo>
                    <a:pt x="166069" y="832614"/>
                    <a:pt x="65957" y="785474"/>
                    <a:pt x="207818" y="832762"/>
                  </a:cubicBezTo>
                  <a:lnTo>
                    <a:pt x="249381" y="846617"/>
                  </a:lnTo>
                  <a:cubicBezTo>
                    <a:pt x="306293" y="827647"/>
                    <a:pt x="332157" y="827127"/>
                    <a:pt x="374072" y="791199"/>
                  </a:cubicBezTo>
                  <a:cubicBezTo>
                    <a:pt x="393907" y="774197"/>
                    <a:pt x="404707" y="744041"/>
                    <a:pt x="429491" y="735780"/>
                  </a:cubicBezTo>
                  <a:cubicBezTo>
                    <a:pt x="502034" y="711600"/>
                    <a:pt x="456597" y="723991"/>
                    <a:pt x="568036" y="708071"/>
                  </a:cubicBezTo>
                  <a:cubicBezTo>
                    <a:pt x="572654" y="680362"/>
                    <a:pt x="581891" y="653035"/>
                    <a:pt x="581891" y="624944"/>
                  </a:cubicBezTo>
                  <a:cubicBezTo>
                    <a:pt x="581891" y="605903"/>
                    <a:pt x="573267" y="587835"/>
                    <a:pt x="568036" y="569526"/>
                  </a:cubicBezTo>
                  <a:cubicBezTo>
                    <a:pt x="564024" y="555484"/>
                    <a:pt x="558193" y="542004"/>
                    <a:pt x="554181" y="527962"/>
                  </a:cubicBezTo>
                  <a:cubicBezTo>
                    <a:pt x="548950" y="509653"/>
                    <a:pt x="545798" y="490782"/>
                    <a:pt x="540327" y="472544"/>
                  </a:cubicBezTo>
                  <a:cubicBezTo>
                    <a:pt x="531934" y="444568"/>
                    <a:pt x="521854" y="417126"/>
                    <a:pt x="512618" y="389417"/>
                  </a:cubicBezTo>
                  <a:lnTo>
                    <a:pt x="498763" y="347853"/>
                  </a:lnTo>
                  <a:cubicBezTo>
                    <a:pt x="503381" y="306289"/>
                    <a:pt x="502475" y="263733"/>
                    <a:pt x="512618" y="223162"/>
                  </a:cubicBezTo>
                  <a:cubicBezTo>
                    <a:pt x="520370" y="192153"/>
                    <a:pt x="549893" y="176568"/>
                    <a:pt x="568036" y="153889"/>
                  </a:cubicBezTo>
                  <a:cubicBezTo>
                    <a:pt x="620813" y="87917"/>
                    <a:pt x="566059" y="132117"/>
                    <a:pt x="637309" y="84617"/>
                  </a:cubicBezTo>
                  <a:cubicBezTo>
                    <a:pt x="646545" y="70762"/>
                    <a:pt x="657572" y="57946"/>
                    <a:pt x="665018" y="43053"/>
                  </a:cubicBezTo>
                  <a:cubicBezTo>
                    <a:pt x="671549" y="29991"/>
                    <a:pt x="665810" y="8020"/>
                    <a:pt x="678872" y="1489"/>
                  </a:cubicBezTo>
                  <a:cubicBezTo>
                    <a:pt x="691934" y="-5042"/>
                    <a:pt x="706268" y="11802"/>
                    <a:pt x="720436" y="15344"/>
                  </a:cubicBezTo>
                  <a:cubicBezTo>
                    <a:pt x="724916" y="16464"/>
                    <a:pt x="729673" y="15344"/>
                    <a:pt x="734291" y="15344"/>
                  </a:cubicBezTo>
                </a:path>
              </a:pathLst>
            </a:custGeom>
            <a:solidFill>
              <a:srgbClr val="00FF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spAutoFit/>
            </a:bodyPr>
            <a:lstStyle/>
            <a:p>
              <a:endParaRPr lang="it-IT"/>
            </a:p>
          </p:txBody>
        </p:sp>
      </p:grpSp>
      <p:grpSp>
        <p:nvGrpSpPr>
          <p:cNvPr id="8" name="Gruppo 7"/>
          <p:cNvGrpSpPr>
            <a:grpSpLocks/>
          </p:cNvGrpSpPr>
          <p:nvPr/>
        </p:nvGrpSpPr>
        <p:grpSpPr bwMode="auto">
          <a:xfrm>
            <a:off x="5508625" y="4724400"/>
            <a:ext cx="3586163" cy="2033588"/>
            <a:chOff x="5508104" y="4725144"/>
            <a:chExt cx="3586533" cy="2033588"/>
          </a:xfrm>
        </p:grpSpPr>
        <p:grpSp>
          <p:nvGrpSpPr>
            <p:cNvPr id="33803" name="Gruppo 1"/>
            <p:cNvGrpSpPr>
              <a:grpSpLocks/>
            </p:cNvGrpSpPr>
            <p:nvPr/>
          </p:nvGrpSpPr>
          <p:grpSpPr bwMode="auto">
            <a:xfrm>
              <a:off x="5508104" y="4725144"/>
              <a:ext cx="3586533" cy="2033588"/>
              <a:chOff x="436563" y="4721225"/>
              <a:chExt cx="3586533" cy="2033588"/>
            </a:xfrm>
          </p:grpSpPr>
          <p:graphicFrame>
            <p:nvGraphicFramePr>
              <p:cNvPr id="33805" name="Object 2"/>
              <p:cNvGraphicFramePr>
                <a:graphicFrameLocks noChangeAspect="1"/>
              </p:cNvGraphicFramePr>
              <p:nvPr/>
            </p:nvGraphicFramePr>
            <p:xfrm>
              <a:off x="436563" y="4721225"/>
              <a:ext cx="2713037" cy="2033588"/>
            </p:xfrm>
            <a:graphic>
              <a:graphicData uri="http://schemas.openxmlformats.org/presentationml/2006/ole">
                <mc:AlternateContent xmlns:mc="http://schemas.openxmlformats.org/markup-compatibility/2006">
                  <mc:Choice xmlns:v="urn:schemas-microsoft-com:vml" Requires="v">
                    <p:oleObj spid="_x0000_s19524" name="Image" r:id="rId9" imgW="12809036" imgH="8539358" progId="Photoshop.Image.5">
                      <p:embed/>
                    </p:oleObj>
                  </mc:Choice>
                  <mc:Fallback>
                    <p:oleObj name="Image" r:id="rId9" imgW="12809036" imgH="8539358" progId="Photoshop.Image.5">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563" y="4721225"/>
                            <a:ext cx="2713037"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806" name="CasellaDiTesto 12"/>
              <p:cNvSpPr txBox="1">
                <a:spLocks noChangeArrowheads="1"/>
              </p:cNvSpPr>
              <p:nvPr/>
            </p:nvSpPr>
            <p:spPr bwMode="auto">
              <a:xfrm>
                <a:off x="2472108" y="6029424"/>
                <a:ext cx="1550988"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it-IT" altLang="it-IT" sz="4000" baseline="0">
                    <a:solidFill>
                      <a:schemeClr val="bg1"/>
                    </a:solidFill>
                    <a:latin typeface="Arial" charset="0"/>
                  </a:rPr>
                  <a:t>PEEP</a:t>
                </a:r>
              </a:p>
            </p:txBody>
          </p:sp>
        </p:grpSp>
        <p:sp>
          <p:nvSpPr>
            <p:cNvPr id="33804" name="Figura a mano libera 4"/>
            <p:cNvSpPr>
              <a:spLocks/>
            </p:cNvSpPr>
            <p:nvPr/>
          </p:nvSpPr>
          <p:spPr bwMode="auto">
            <a:xfrm>
              <a:off x="5735782" y="5277551"/>
              <a:ext cx="720436" cy="1178667"/>
            </a:xfrm>
            <a:custGeom>
              <a:avLst/>
              <a:gdLst>
                <a:gd name="T0" fmla="*/ 706582 w 720436"/>
                <a:gd name="T1" fmla="*/ 70304 h 1178667"/>
                <a:gd name="T2" fmla="*/ 637309 w 720436"/>
                <a:gd name="T3" fmla="*/ 56449 h 1178667"/>
                <a:gd name="T4" fmla="*/ 484909 w 720436"/>
                <a:gd name="T5" fmla="*/ 14885 h 1178667"/>
                <a:gd name="T6" fmla="*/ 290945 w 720436"/>
                <a:gd name="T7" fmla="*/ 42594 h 1178667"/>
                <a:gd name="T8" fmla="*/ 263236 w 720436"/>
                <a:gd name="T9" fmla="*/ 70304 h 1178667"/>
                <a:gd name="T10" fmla="*/ 207818 w 720436"/>
                <a:gd name="T11" fmla="*/ 153431 h 1178667"/>
                <a:gd name="T12" fmla="*/ 180109 w 720436"/>
                <a:gd name="T13" fmla="*/ 194994 h 1178667"/>
                <a:gd name="T14" fmla="*/ 152400 w 720436"/>
                <a:gd name="T15" fmla="*/ 222704 h 1178667"/>
                <a:gd name="T16" fmla="*/ 124691 w 720436"/>
                <a:gd name="T17" fmla="*/ 264267 h 1178667"/>
                <a:gd name="T18" fmla="*/ 83127 w 720436"/>
                <a:gd name="T19" fmla="*/ 291976 h 1178667"/>
                <a:gd name="T20" fmla="*/ 27709 w 720436"/>
                <a:gd name="T21" fmla="*/ 416667 h 1178667"/>
                <a:gd name="T22" fmla="*/ 13854 w 720436"/>
                <a:gd name="T23" fmla="*/ 458231 h 1178667"/>
                <a:gd name="T24" fmla="*/ 0 w 720436"/>
                <a:gd name="T25" fmla="*/ 499794 h 1178667"/>
                <a:gd name="T26" fmla="*/ 13854 w 720436"/>
                <a:gd name="T27" fmla="*/ 873867 h 1178667"/>
                <a:gd name="T28" fmla="*/ 27709 w 720436"/>
                <a:gd name="T29" fmla="*/ 915431 h 1178667"/>
                <a:gd name="T30" fmla="*/ 55418 w 720436"/>
                <a:gd name="T31" fmla="*/ 956994 h 1178667"/>
                <a:gd name="T32" fmla="*/ 166254 w 720436"/>
                <a:gd name="T33" fmla="*/ 1040122 h 1178667"/>
                <a:gd name="T34" fmla="*/ 290945 w 720436"/>
                <a:gd name="T35" fmla="*/ 1123249 h 1178667"/>
                <a:gd name="T36" fmla="*/ 332509 w 720436"/>
                <a:gd name="T37" fmla="*/ 1150958 h 1178667"/>
                <a:gd name="T38" fmla="*/ 415636 w 720436"/>
                <a:gd name="T39" fmla="*/ 1178667 h 1178667"/>
                <a:gd name="T40" fmla="*/ 484909 w 720436"/>
                <a:gd name="T41" fmla="*/ 1123249 h 1178667"/>
                <a:gd name="T42" fmla="*/ 512618 w 720436"/>
                <a:gd name="T43" fmla="*/ 1081685 h 1178667"/>
                <a:gd name="T44" fmla="*/ 554182 w 720436"/>
                <a:gd name="T45" fmla="*/ 1053976 h 1178667"/>
                <a:gd name="T46" fmla="*/ 568036 w 720436"/>
                <a:gd name="T47" fmla="*/ 1012413 h 1178667"/>
                <a:gd name="T48" fmla="*/ 609600 w 720436"/>
                <a:gd name="T49" fmla="*/ 984704 h 1178667"/>
                <a:gd name="T50" fmla="*/ 665018 w 720436"/>
                <a:gd name="T51" fmla="*/ 915431 h 1178667"/>
                <a:gd name="T52" fmla="*/ 678873 w 720436"/>
                <a:gd name="T53" fmla="*/ 804594 h 1178667"/>
                <a:gd name="T54" fmla="*/ 665018 w 720436"/>
                <a:gd name="T55" fmla="*/ 721467 h 1178667"/>
                <a:gd name="T56" fmla="*/ 581891 w 720436"/>
                <a:gd name="T57" fmla="*/ 666049 h 1178667"/>
                <a:gd name="T58" fmla="*/ 540327 w 720436"/>
                <a:gd name="T59" fmla="*/ 638340 h 1178667"/>
                <a:gd name="T60" fmla="*/ 554182 w 720436"/>
                <a:gd name="T61" fmla="*/ 527504 h 1178667"/>
                <a:gd name="T62" fmla="*/ 581891 w 720436"/>
                <a:gd name="T63" fmla="*/ 444376 h 1178667"/>
                <a:gd name="T64" fmla="*/ 609600 w 720436"/>
                <a:gd name="T65" fmla="*/ 361249 h 1178667"/>
                <a:gd name="T66" fmla="*/ 623454 w 720436"/>
                <a:gd name="T67" fmla="*/ 319685 h 1178667"/>
                <a:gd name="T68" fmla="*/ 637309 w 720436"/>
                <a:gd name="T69" fmla="*/ 264267 h 1178667"/>
                <a:gd name="T70" fmla="*/ 678873 w 720436"/>
                <a:gd name="T71" fmla="*/ 236558 h 1178667"/>
                <a:gd name="T72" fmla="*/ 720436 w 720436"/>
                <a:gd name="T73" fmla="*/ 153431 h 1178667"/>
                <a:gd name="T74" fmla="*/ 706582 w 720436"/>
                <a:gd name="T75" fmla="*/ 70304 h 1178667"/>
                <a:gd name="T76" fmla="*/ 692727 w 720436"/>
                <a:gd name="T77" fmla="*/ 1031 h 1178667"/>
                <a:gd name="T78" fmla="*/ 706582 w 720436"/>
                <a:gd name="T79" fmla="*/ 70304 h 11786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20436" h="1178667">
                  <a:moveTo>
                    <a:pt x="706582" y="70304"/>
                  </a:moveTo>
                  <a:cubicBezTo>
                    <a:pt x="697346" y="79540"/>
                    <a:pt x="660028" y="62645"/>
                    <a:pt x="637309" y="56449"/>
                  </a:cubicBezTo>
                  <a:cubicBezTo>
                    <a:pt x="443952" y="3715"/>
                    <a:pt x="653682" y="48641"/>
                    <a:pt x="484909" y="14885"/>
                  </a:cubicBezTo>
                  <a:cubicBezTo>
                    <a:pt x="482559" y="15099"/>
                    <a:pt x="333778" y="16894"/>
                    <a:pt x="290945" y="42594"/>
                  </a:cubicBezTo>
                  <a:cubicBezTo>
                    <a:pt x="279744" y="49315"/>
                    <a:pt x="272472" y="61067"/>
                    <a:pt x="263236" y="70304"/>
                  </a:cubicBezTo>
                  <a:cubicBezTo>
                    <a:pt x="238889" y="143346"/>
                    <a:pt x="265473" y="84245"/>
                    <a:pt x="207818" y="153431"/>
                  </a:cubicBezTo>
                  <a:cubicBezTo>
                    <a:pt x="197158" y="166223"/>
                    <a:pt x="190511" y="181992"/>
                    <a:pt x="180109" y="194994"/>
                  </a:cubicBezTo>
                  <a:cubicBezTo>
                    <a:pt x="171949" y="205194"/>
                    <a:pt x="160560" y="212504"/>
                    <a:pt x="152400" y="222704"/>
                  </a:cubicBezTo>
                  <a:cubicBezTo>
                    <a:pt x="141998" y="235706"/>
                    <a:pt x="136465" y="252493"/>
                    <a:pt x="124691" y="264267"/>
                  </a:cubicBezTo>
                  <a:cubicBezTo>
                    <a:pt x="112917" y="276041"/>
                    <a:pt x="96982" y="282740"/>
                    <a:pt x="83127" y="291976"/>
                  </a:cubicBezTo>
                  <a:cubicBezTo>
                    <a:pt x="39216" y="357843"/>
                    <a:pt x="60684" y="317743"/>
                    <a:pt x="27709" y="416667"/>
                  </a:cubicBezTo>
                  <a:lnTo>
                    <a:pt x="13854" y="458231"/>
                  </a:lnTo>
                  <a:lnTo>
                    <a:pt x="0" y="499794"/>
                  </a:lnTo>
                  <a:cubicBezTo>
                    <a:pt x="4618" y="624485"/>
                    <a:pt x="5554" y="749367"/>
                    <a:pt x="13854" y="873867"/>
                  </a:cubicBezTo>
                  <a:cubicBezTo>
                    <a:pt x="14825" y="888439"/>
                    <a:pt x="21178" y="902369"/>
                    <a:pt x="27709" y="915431"/>
                  </a:cubicBezTo>
                  <a:cubicBezTo>
                    <a:pt x="35156" y="930324"/>
                    <a:pt x="45016" y="943992"/>
                    <a:pt x="55418" y="956994"/>
                  </a:cubicBezTo>
                  <a:cubicBezTo>
                    <a:pt x="84710" y="993610"/>
                    <a:pt x="128256" y="1014790"/>
                    <a:pt x="166254" y="1040122"/>
                  </a:cubicBezTo>
                  <a:lnTo>
                    <a:pt x="290945" y="1123249"/>
                  </a:lnTo>
                  <a:cubicBezTo>
                    <a:pt x="304800" y="1132485"/>
                    <a:pt x="316712" y="1145692"/>
                    <a:pt x="332509" y="1150958"/>
                  </a:cubicBezTo>
                  <a:lnTo>
                    <a:pt x="415636" y="1178667"/>
                  </a:lnTo>
                  <a:cubicBezTo>
                    <a:pt x="495047" y="1059551"/>
                    <a:pt x="389307" y="1199732"/>
                    <a:pt x="484909" y="1123249"/>
                  </a:cubicBezTo>
                  <a:cubicBezTo>
                    <a:pt x="497911" y="1112847"/>
                    <a:pt x="500844" y="1093459"/>
                    <a:pt x="512618" y="1081685"/>
                  </a:cubicBezTo>
                  <a:cubicBezTo>
                    <a:pt x="524392" y="1069911"/>
                    <a:pt x="540327" y="1063212"/>
                    <a:pt x="554182" y="1053976"/>
                  </a:cubicBezTo>
                  <a:cubicBezTo>
                    <a:pt x="558800" y="1040122"/>
                    <a:pt x="558913" y="1023817"/>
                    <a:pt x="568036" y="1012413"/>
                  </a:cubicBezTo>
                  <a:cubicBezTo>
                    <a:pt x="578438" y="999411"/>
                    <a:pt x="596598" y="995106"/>
                    <a:pt x="609600" y="984704"/>
                  </a:cubicBezTo>
                  <a:cubicBezTo>
                    <a:pt x="637800" y="962144"/>
                    <a:pt x="644446" y="946289"/>
                    <a:pt x="665018" y="915431"/>
                  </a:cubicBezTo>
                  <a:cubicBezTo>
                    <a:pt x="669636" y="878485"/>
                    <a:pt x="672213" y="841227"/>
                    <a:pt x="678873" y="804594"/>
                  </a:cubicBezTo>
                  <a:cubicBezTo>
                    <a:pt x="687416" y="757609"/>
                    <a:pt x="712887" y="763353"/>
                    <a:pt x="665018" y="721467"/>
                  </a:cubicBezTo>
                  <a:cubicBezTo>
                    <a:pt x="639956" y="699537"/>
                    <a:pt x="609600" y="684522"/>
                    <a:pt x="581891" y="666049"/>
                  </a:cubicBezTo>
                  <a:lnTo>
                    <a:pt x="540327" y="638340"/>
                  </a:lnTo>
                  <a:cubicBezTo>
                    <a:pt x="544945" y="601395"/>
                    <a:pt x="546381" y="563910"/>
                    <a:pt x="554182" y="527504"/>
                  </a:cubicBezTo>
                  <a:cubicBezTo>
                    <a:pt x="560302" y="498944"/>
                    <a:pt x="572655" y="472085"/>
                    <a:pt x="581891" y="444376"/>
                  </a:cubicBezTo>
                  <a:lnTo>
                    <a:pt x="609600" y="361249"/>
                  </a:lnTo>
                  <a:cubicBezTo>
                    <a:pt x="614218" y="347394"/>
                    <a:pt x="619912" y="333853"/>
                    <a:pt x="623454" y="319685"/>
                  </a:cubicBezTo>
                  <a:cubicBezTo>
                    <a:pt x="628072" y="301212"/>
                    <a:pt x="626747" y="280110"/>
                    <a:pt x="637309" y="264267"/>
                  </a:cubicBezTo>
                  <a:cubicBezTo>
                    <a:pt x="646546" y="250412"/>
                    <a:pt x="665018" y="245794"/>
                    <a:pt x="678873" y="236558"/>
                  </a:cubicBezTo>
                  <a:cubicBezTo>
                    <a:pt x="692883" y="215543"/>
                    <a:pt x="720436" y="182111"/>
                    <a:pt x="720436" y="153431"/>
                  </a:cubicBezTo>
                  <a:cubicBezTo>
                    <a:pt x="720436" y="125340"/>
                    <a:pt x="711607" y="97942"/>
                    <a:pt x="706582" y="70304"/>
                  </a:cubicBezTo>
                  <a:cubicBezTo>
                    <a:pt x="702370" y="47136"/>
                    <a:pt x="692727" y="24579"/>
                    <a:pt x="692727" y="1031"/>
                  </a:cubicBezTo>
                  <a:cubicBezTo>
                    <a:pt x="692727" y="-9296"/>
                    <a:pt x="715818" y="61068"/>
                    <a:pt x="706582" y="70304"/>
                  </a:cubicBezTo>
                  <a:close/>
                </a:path>
              </a:pathLst>
            </a:custGeom>
            <a:solidFill>
              <a:srgbClr val="00FF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spAutoFit/>
            </a:bodyPr>
            <a:lstStyle/>
            <a:p>
              <a:endParaRPr lang="it-IT"/>
            </a:p>
          </p:txBody>
        </p:sp>
      </p:grpSp>
    </p:spTree>
    <p:extLst>
      <p:ext uri="{BB962C8B-B14F-4D97-AF65-F5344CB8AC3E}">
        <p14:creationId xmlns:p14="http://schemas.microsoft.com/office/powerpoint/2010/main" val="9528599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8"/>
          <p:cNvSpPr>
            <a:spLocks noChangeShapeType="1"/>
          </p:cNvSpPr>
          <p:nvPr/>
        </p:nvSpPr>
        <p:spPr bwMode="auto">
          <a:xfrm>
            <a:off x="140494" y="1580515"/>
            <a:ext cx="87122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endParaRPr>
          </a:p>
        </p:txBody>
      </p:sp>
      <p:sp>
        <p:nvSpPr>
          <p:cNvPr id="66563" name="Rectangle 2"/>
          <p:cNvSpPr txBox="1">
            <a:spLocks noChangeArrowheads="1"/>
          </p:cNvSpPr>
          <p:nvPr/>
        </p:nvSpPr>
        <p:spPr bwMode="auto">
          <a:xfrm>
            <a:off x="890270" y="1113792"/>
            <a:ext cx="88741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it-IT" sz="2000" baseline="0" dirty="0">
                <a:latin typeface="Arial" charset="0"/>
              </a:rPr>
              <a:t>Pereira SM et al. Anesthesiology. 2018 Dec;129(6):1070-1081</a:t>
            </a:r>
          </a:p>
        </p:txBody>
      </p:sp>
      <p:sp>
        <p:nvSpPr>
          <p:cNvPr id="13" name="Rectangle 2"/>
          <p:cNvSpPr txBox="1">
            <a:spLocks noChangeArrowheads="1"/>
          </p:cNvSpPr>
          <p:nvPr/>
        </p:nvSpPr>
        <p:spPr bwMode="auto">
          <a:xfrm>
            <a:off x="0" y="6477000"/>
            <a:ext cx="8993188"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2"/>
              </a:rPr>
              <a:t>www.provenet.eu</a:t>
            </a:r>
            <a:r>
              <a:rPr lang="en-US" sz="1600" dirty="0">
                <a:solidFill>
                  <a:srgbClr val="7F7F7F"/>
                </a:solidFill>
                <a:cs typeface="Arial" charset="0"/>
              </a:rPr>
              <a:t>)</a:t>
            </a:r>
            <a:endParaRPr lang="en-US" sz="1600" dirty="0">
              <a:cs typeface="Arial" charset="0"/>
            </a:endParaRPr>
          </a:p>
        </p:txBody>
      </p:sp>
      <p:pic>
        <p:nvPicPr>
          <p:cNvPr id="63493"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798320"/>
            <a:ext cx="4465637" cy="463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Bild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288" y="1798320"/>
            <a:ext cx="4359275" cy="463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3727E630-8168-0542-A05C-79F0982FDA0D}"/>
              </a:ext>
            </a:extLst>
          </p:cNvPr>
          <p:cNvSpPr>
            <a:spLocks noGrp="1" noChangeArrowheads="1"/>
          </p:cNvSpPr>
          <p:nvPr>
            <p:ph type="title"/>
          </p:nvPr>
        </p:nvSpPr>
        <p:spPr>
          <a:xfrm>
            <a:off x="-77970" y="-85023"/>
            <a:ext cx="9301163" cy="1143001"/>
          </a:xfrm>
        </p:spPr>
        <p:txBody>
          <a:bodyPr>
            <a:normAutofit/>
          </a:bodyPr>
          <a:lstStyle/>
          <a:p>
            <a:r>
              <a:rPr lang="it-IT" altLang="it-IT" sz="3200" dirty="0" err="1">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Individualized</a:t>
            </a:r>
            <a:r>
              <a:rPr lang="it-IT" altLang="it-IT" sz="3200"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 EIT-</a:t>
            </a:r>
            <a:r>
              <a:rPr lang="it-IT" altLang="it-IT" sz="3200" dirty="0" err="1">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guided</a:t>
            </a:r>
            <a:r>
              <a:rPr lang="it-IT" altLang="it-IT" sz="3200"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  PEEP </a:t>
            </a:r>
            <a:br>
              <a:rPr lang="it-IT" altLang="it-IT" sz="3200"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br>
            <a:r>
              <a:rPr lang="it-IT" altLang="it-IT" sz="3200" dirty="0" err="1">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does</a:t>
            </a:r>
            <a:r>
              <a:rPr lang="it-IT" altLang="it-IT" sz="3200"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 </a:t>
            </a:r>
            <a:r>
              <a:rPr lang="it-IT" altLang="it-IT" sz="3200" dirty="0" err="1">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not</a:t>
            </a:r>
            <a:r>
              <a:rPr lang="it-IT" altLang="it-IT" sz="3200"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 </a:t>
            </a:r>
            <a:r>
              <a:rPr lang="it-IT" altLang="it-IT" sz="3200" dirty="0" err="1">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improve</a:t>
            </a:r>
            <a:r>
              <a:rPr lang="it-IT" altLang="it-IT" sz="3200"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 post-operative </a:t>
            </a:r>
            <a:r>
              <a:rPr lang="it-IT" altLang="it-IT" sz="3200" dirty="0" err="1">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atelectasis</a:t>
            </a:r>
            <a:endParaRPr lang="en-US" altLang="it-IT" sz="3200" b="1"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1640188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8"/>
          <p:cNvSpPr>
            <a:spLocks noChangeShapeType="1"/>
          </p:cNvSpPr>
          <p:nvPr/>
        </p:nvSpPr>
        <p:spPr bwMode="auto">
          <a:xfrm>
            <a:off x="0" y="1550035"/>
            <a:ext cx="87122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endParaRPr>
          </a:p>
        </p:txBody>
      </p:sp>
      <p:sp>
        <p:nvSpPr>
          <p:cNvPr id="13" name="Rectangle 2"/>
          <p:cNvSpPr txBox="1">
            <a:spLocks noChangeArrowheads="1"/>
          </p:cNvSpPr>
          <p:nvPr/>
        </p:nvSpPr>
        <p:spPr bwMode="auto">
          <a:xfrm>
            <a:off x="0" y="6477000"/>
            <a:ext cx="8993188"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2"/>
              </a:rPr>
              <a:t>www.provenet.eu</a:t>
            </a:r>
            <a:r>
              <a:rPr lang="en-US" sz="1600" dirty="0">
                <a:solidFill>
                  <a:srgbClr val="7F7F7F"/>
                </a:solidFill>
                <a:cs typeface="Arial" charset="0"/>
              </a:rPr>
              <a:t>)</a:t>
            </a:r>
            <a:endParaRPr lang="en-US" sz="1600" dirty="0">
              <a:cs typeface="Arial" charset="0"/>
            </a:endParaRPr>
          </a:p>
        </p:txBody>
      </p:sp>
      <p:pic>
        <p:nvPicPr>
          <p:cNvPr id="68612"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578" y="1689893"/>
            <a:ext cx="7794942" cy="475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2"/>
          <p:cNvSpPr txBox="1">
            <a:spLocks noChangeArrowheads="1"/>
          </p:cNvSpPr>
          <p:nvPr/>
        </p:nvSpPr>
        <p:spPr bwMode="auto">
          <a:xfrm>
            <a:off x="1049338" y="1092199"/>
            <a:ext cx="88741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it-IT" sz="2000" baseline="0" dirty="0">
                <a:latin typeface="Arial" charset="0"/>
              </a:rPr>
              <a:t>Pereira SM et al. Anesthesiology. 2018 Dec;129(6):1070-1081</a:t>
            </a:r>
          </a:p>
        </p:txBody>
      </p:sp>
      <p:pic>
        <p:nvPicPr>
          <p:cNvPr id="8" name="Immagine 7">
            <a:extLst>
              <a:ext uri="{FF2B5EF4-FFF2-40B4-BE49-F238E27FC236}">
                <a16:creationId xmlns:a16="http://schemas.microsoft.com/office/drawing/2014/main" id="{EED9FFDF-6FC5-A64E-AC78-21056161DE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578" y="1714500"/>
            <a:ext cx="7794942" cy="475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6425" y="1710765"/>
            <a:ext cx="7715248" cy="471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A06048CB-4554-B64A-B62D-3C63BDB3A730}"/>
              </a:ext>
            </a:extLst>
          </p:cNvPr>
          <p:cNvSpPr>
            <a:spLocks noGrp="1" noChangeArrowheads="1"/>
          </p:cNvSpPr>
          <p:nvPr>
            <p:ph type="title"/>
          </p:nvPr>
        </p:nvSpPr>
        <p:spPr>
          <a:xfrm>
            <a:off x="-77970" y="-85023"/>
            <a:ext cx="9301163" cy="1143001"/>
          </a:xfrm>
        </p:spPr>
        <p:txBody>
          <a:bodyPr>
            <a:normAutofit/>
          </a:bodyPr>
          <a:lstStyle/>
          <a:p>
            <a:r>
              <a:rPr lang="it-IT" altLang="it-IT" sz="3200" dirty="0" err="1">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Individualized</a:t>
            </a:r>
            <a:r>
              <a:rPr lang="it-IT" altLang="it-IT" sz="3200"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 EIT-</a:t>
            </a:r>
            <a:r>
              <a:rPr lang="it-IT" altLang="it-IT" sz="3200" dirty="0" err="1">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guided</a:t>
            </a:r>
            <a:r>
              <a:rPr lang="it-IT" altLang="it-IT" sz="3200"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  PEEP </a:t>
            </a:r>
            <a:br>
              <a:rPr lang="it-IT" altLang="it-IT" sz="3200"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br>
            <a:r>
              <a:rPr lang="it-IT" altLang="it-IT" sz="3200" dirty="0" err="1">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does</a:t>
            </a:r>
            <a:r>
              <a:rPr lang="it-IT" altLang="it-IT" sz="3200"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 </a:t>
            </a:r>
            <a:r>
              <a:rPr lang="it-IT" altLang="it-IT" sz="3200" dirty="0" err="1">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not</a:t>
            </a:r>
            <a:r>
              <a:rPr lang="it-IT" altLang="it-IT" sz="3200"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 </a:t>
            </a:r>
            <a:r>
              <a:rPr lang="it-IT" altLang="it-IT" sz="3200" dirty="0" err="1">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improve</a:t>
            </a:r>
            <a:r>
              <a:rPr lang="it-IT" altLang="it-IT" sz="3200"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 post-operative </a:t>
            </a:r>
            <a:r>
              <a:rPr lang="it-IT" altLang="it-IT" sz="3200" dirty="0" err="1">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rPr>
              <a:t>atelectasis</a:t>
            </a:r>
            <a:endParaRPr lang="en-US" altLang="it-IT" sz="3200" b="1" dirty="0">
              <a:solidFill>
                <a:srgbClr val="FFFF00"/>
              </a:solidFill>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53418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cteur droit 19"/>
          <p:cNvCxnSpPr/>
          <p:nvPr/>
        </p:nvCxnSpPr>
        <p:spPr bwMode="auto">
          <a:xfrm>
            <a:off x="0" y="1380173"/>
            <a:ext cx="9178925"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 name="Connettore 1 5"/>
          <p:cNvCxnSpPr/>
          <p:nvPr/>
        </p:nvCxnSpPr>
        <p:spPr>
          <a:xfrm>
            <a:off x="2241550" y="5375275"/>
            <a:ext cx="5083175" cy="15875"/>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Connettore 1 38"/>
          <p:cNvCxnSpPr>
            <a:cxnSpLocks/>
          </p:cNvCxnSpPr>
          <p:nvPr/>
        </p:nvCxnSpPr>
        <p:spPr>
          <a:xfrm flipV="1">
            <a:off x="2241550" y="2570411"/>
            <a:ext cx="0" cy="2806453"/>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7301" name="CasellaDiTesto 8"/>
          <p:cNvSpPr txBox="1">
            <a:spLocks noChangeArrowheads="1"/>
          </p:cNvSpPr>
          <p:nvPr/>
        </p:nvSpPr>
        <p:spPr bwMode="auto">
          <a:xfrm>
            <a:off x="1477352" y="2488241"/>
            <a:ext cx="6399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dirty="0">
                <a:latin typeface="Arial" charset="0"/>
              </a:rPr>
              <a:t>40</a:t>
            </a:r>
          </a:p>
        </p:txBody>
      </p:sp>
      <p:sp>
        <p:nvSpPr>
          <p:cNvPr id="97302" name="CasellaDiTesto 40"/>
          <p:cNvSpPr txBox="1">
            <a:spLocks noChangeArrowheads="1"/>
          </p:cNvSpPr>
          <p:nvPr/>
        </p:nvSpPr>
        <p:spPr bwMode="auto">
          <a:xfrm>
            <a:off x="1496170" y="3621899"/>
            <a:ext cx="6399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dirty="0">
                <a:latin typeface="Arial" charset="0"/>
              </a:rPr>
              <a:t>20</a:t>
            </a:r>
          </a:p>
        </p:txBody>
      </p:sp>
      <p:sp>
        <p:nvSpPr>
          <p:cNvPr id="97303" name="CasellaDiTesto 41"/>
          <p:cNvSpPr txBox="1">
            <a:spLocks noChangeArrowheads="1"/>
          </p:cNvSpPr>
          <p:nvPr/>
        </p:nvSpPr>
        <p:spPr bwMode="auto">
          <a:xfrm>
            <a:off x="1638300" y="4889500"/>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dirty="0">
                <a:latin typeface="Arial" charset="0"/>
              </a:rPr>
              <a:t>0</a:t>
            </a:r>
          </a:p>
        </p:txBody>
      </p:sp>
      <p:grpSp>
        <p:nvGrpSpPr>
          <p:cNvPr id="7" name="Gruppo 6">
            <a:extLst>
              <a:ext uri="{FF2B5EF4-FFF2-40B4-BE49-F238E27FC236}">
                <a16:creationId xmlns:a16="http://schemas.microsoft.com/office/drawing/2014/main" id="{211BD464-1E57-2F43-B11E-31F5C749E505}"/>
              </a:ext>
            </a:extLst>
          </p:cNvPr>
          <p:cNvGrpSpPr/>
          <p:nvPr/>
        </p:nvGrpSpPr>
        <p:grpSpPr>
          <a:xfrm>
            <a:off x="5416985" y="2660678"/>
            <a:ext cx="1093787" cy="2696547"/>
            <a:chOff x="5416985" y="2660678"/>
            <a:chExt cx="1093787" cy="2696547"/>
          </a:xfrm>
        </p:grpSpPr>
        <p:sp>
          <p:nvSpPr>
            <p:cNvPr id="10" name="Rettangolo 9"/>
            <p:cNvSpPr/>
            <p:nvPr/>
          </p:nvSpPr>
          <p:spPr>
            <a:xfrm>
              <a:off x="5416985" y="2660678"/>
              <a:ext cx="1093787" cy="269654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97308" name="CasellaDiTesto 11"/>
            <p:cNvSpPr txBox="1">
              <a:spLocks noChangeArrowheads="1"/>
            </p:cNvSpPr>
            <p:nvPr/>
          </p:nvSpPr>
          <p:spPr bwMode="auto">
            <a:xfrm>
              <a:off x="5615923" y="3716563"/>
              <a:ext cx="6399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dirty="0">
                  <a:latin typeface="Arial" charset="0"/>
                </a:rPr>
                <a:t>40</a:t>
              </a:r>
            </a:p>
          </p:txBody>
        </p:sp>
      </p:grpSp>
      <p:grpSp>
        <p:nvGrpSpPr>
          <p:cNvPr id="5" name="Gruppo 4">
            <a:extLst>
              <a:ext uri="{FF2B5EF4-FFF2-40B4-BE49-F238E27FC236}">
                <a16:creationId xmlns:a16="http://schemas.microsoft.com/office/drawing/2014/main" id="{1E7AFC86-2FB7-7041-BFF9-AAE24EF11160}"/>
              </a:ext>
            </a:extLst>
          </p:cNvPr>
          <p:cNvGrpSpPr/>
          <p:nvPr/>
        </p:nvGrpSpPr>
        <p:grpSpPr>
          <a:xfrm>
            <a:off x="2688472" y="2713061"/>
            <a:ext cx="1092200" cy="2613125"/>
            <a:chOff x="5084763" y="2746274"/>
            <a:chExt cx="1092200" cy="2613125"/>
          </a:xfrm>
        </p:grpSpPr>
        <p:sp>
          <p:nvSpPr>
            <p:cNvPr id="44" name="Rettangolo 43"/>
            <p:cNvSpPr/>
            <p:nvPr/>
          </p:nvSpPr>
          <p:spPr>
            <a:xfrm>
              <a:off x="5084763" y="2746274"/>
              <a:ext cx="1092200" cy="26131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97309" name="CasellaDiTesto 47"/>
            <p:cNvSpPr txBox="1">
              <a:spLocks noChangeArrowheads="1"/>
            </p:cNvSpPr>
            <p:nvPr/>
          </p:nvSpPr>
          <p:spPr bwMode="auto">
            <a:xfrm>
              <a:off x="5325235" y="3809060"/>
              <a:ext cx="6399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dirty="0">
                  <a:latin typeface="Arial" charset="0"/>
                </a:rPr>
                <a:t>39</a:t>
              </a:r>
            </a:p>
          </p:txBody>
        </p:sp>
      </p:grpSp>
      <p:sp>
        <p:nvSpPr>
          <p:cNvPr id="97310" name="CasellaDiTesto 22"/>
          <p:cNvSpPr txBox="1">
            <a:spLocks noChangeArrowheads="1"/>
          </p:cNvSpPr>
          <p:nvPr/>
        </p:nvSpPr>
        <p:spPr bwMode="auto">
          <a:xfrm rot="-5400000">
            <a:off x="-291306" y="3428207"/>
            <a:ext cx="2628901"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dirty="0" err="1">
                <a:latin typeface="Arial" charset="0"/>
              </a:rPr>
              <a:t>Patients</a:t>
            </a:r>
            <a:r>
              <a:rPr lang="it-IT" altLang="it-IT" dirty="0">
                <a:latin typeface="Arial" charset="0"/>
              </a:rPr>
              <a:t> (%)</a:t>
            </a:r>
          </a:p>
        </p:txBody>
      </p:sp>
      <p:sp>
        <p:nvSpPr>
          <p:cNvPr id="3" name="Rettangolo 2"/>
          <p:cNvSpPr/>
          <p:nvPr/>
        </p:nvSpPr>
        <p:spPr>
          <a:xfrm>
            <a:off x="1102107" y="924340"/>
            <a:ext cx="9057512" cy="400110"/>
          </a:xfrm>
          <a:prstGeom prst="rect">
            <a:avLst/>
          </a:prstGeom>
        </p:spPr>
        <p:txBody>
          <a:bodyPr wrap="square">
            <a:spAutoFit/>
          </a:bodyPr>
          <a:lstStyle/>
          <a:p>
            <a:r>
              <a:rPr lang="it-IT" sz="2000" dirty="0" err="1">
                <a:latin typeface="Arial" panose="020B0604020202020204" pitchFamily="34" charset="0"/>
                <a:cs typeface="Arial" panose="020B0604020202020204" pitchFamily="34" charset="0"/>
              </a:rPr>
              <a:t>PROVEnet</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investigators</a:t>
            </a:r>
            <a:r>
              <a:rPr lang="it-IT" sz="2000" dirty="0">
                <a:latin typeface="Arial" panose="020B0604020202020204" pitchFamily="34" charset="0"/>
                <a:cs typeface="Arial" panose="020B0604020202020204" pitchFamily="34" charset="0"/>
              </a:rPr>
              <a:t>. Lancet. 2014 9;384(9942):495-503</a:t>
            </a:r>
          </a:p>
        </p:txBody>
      </p:sp>
      <p:sp>
        <p:nvSpPr>
          <p:cNvPr id="25" name="ZoneTexte 45"/>
          <p:cNvSpPr txBox="1">
            <a:spLocks noChangeArrowheads="1"/>
          </p:cNvSpPr>
          <p:nvPr/>
        </p:nvSpPr>
        <p:spPr bwMode="auto">
          <a:xfrm>
            <a:off x="238124" y="-65756"/>
            <a:ext cx="8702675" cy="1077218"/>
          </a:xfrm>
          <a:prstGeom prst="rect">
            <a:avLst/>
          </a:prstGeom>
          <a:noFill/>
          <a:ln>
            <a:noFill/>
          </a:ln>
          <a:extLst>
            <a:ext uri="{909E8E84-426E-40dd-AFC4-6F175D3DCCD1}"/>
            <a:ext uri="{91240B29-F687-4f45-9708-019B960494DF}"/>
          </a:extLst>
        </p:spPr>
        <p:txBody>
          <a:bodyPr>
            <a:spAutoFit/>
          </a:bodyPr>
          <a:lstStyle>
            <a:lvl1pPr defTabSz="457200">
              <a:defRPr b="1">
                <a:solidFill>
                  <a:schemeClr val="tx1"/>
                </a:solidFill>
                <a:latin typeface="Arial" charset="0"/>
                <a:ea typeface="ＭＳ Ｐゴシック" charset="0"/>
              </a:defRPr>
            </a:lvl1pPr>
            <a:lvl2pPr marL="742950" indent="-285750" defTabSz="457200">
              <a:defRPr b="1">
                <a:solidFill>
                  <a:schemeClr val="tx1"/>
                </a:solidFill>
                <a:latin typeface="Arial" charset="0"/>
                <a:ea typeface="ＭＳ Ｐゴシック" charset="0"/>
              </a:defRPr>
            </a:lvl2pPr>
            <a:lvl3pPr marL="1143000" indent="-228600" defTabSz="457200">
              <a:defRPr b="1">
                <a:solidFill>
                  <a:schemeClr val="tx1"/>
                </a:solidFill>
                <a:latin typeface="Arial" charset="0"/>
                <a:ea typeface="ＭＳ Ｐゴシック" charset="0"/>
              </a:defRPr>
            </a:lvl3pPr>
            <a:lvl4pPr marL="1600200" indent="-228600" defTabSz="457200">
              <a:defRPr b="1">
                <a:solidFill>
                  <a:schemeClr val="tx1"/>
                </a:solidFill>
                <a:latin typeface="Arial" charset="0"/>
                <a:ea typeface="ＭＳ Ｐゴシック" charset="0"/>
              </a:defRPr>
            </a:lvl4pPr>
            <a:lvl5pPr marL="2057400" indent="-228600" defTabSz="457200">
              <a:defRPr b="1">
                <a:solidFill>
                  <a:schemeClr val="tx1"/>
                </a:solidFill>
                <a:latin typeface="Arial" charset="0"/>
                <a:ea typeface="ＭＳ Ｐゴシック" charset="0"/>
              </a:defRPr>
            </a:lvl5pPr>
            <a:lvl6pPr marL="2514600" indent="-228600" algn="ctr" eaLnBrk="0" fontAlgn="base" hangingPunct="0">
              <a:lnSpc>
                <a:spcPct val="80000"/>
              </a:lnSpc>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lnSpc>
                <a:spcPct val="80000"/>
              </a:lnSpc>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lnSpc>
                <a:spcPct val="80000"/>
              </a:lnSpc>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lnSpc>
                <a:spcPct val="80000"/>
              </a:lnSpc>
              <a:spcBef>
                <a:spcPct val="0"/>
              </a:spcBef>
              <a:spcAft>
                <a:spcPct val="0"/>
              </a:spcAft>
              <a:defRPr b="1">
                <a:solidFill>
                  <a:schemeClr val="tx1"/>
                </a:solidFill>
                <a:latin typeface="Arial" charset="0"/>
                <a:ea typeface="ＭＳ Ｐゴシック" charset="0"/>
              </a:defRPr>
            </a:lvl9pPr>
          </a:lstStyle>
          <a:p>
            <a:pPr algn="ctr" eaLnBrk="1" hangingPunct="1">
              <a:defRPr/>
            </a:pPr>
            <a:r>
              <a:rPr lang="en-US" sz="3200" baseline="0" dirty="0">
                <a:solidFill>
                  <a:srgbClr val="FFFF00"/>
                </a:solidFill>
                <a:effectLst>
                  <a:outerShdw blurRad="38100" dist="38100" dir="2700000" algn="tl">
                    <a:srgbClr val="DDDDDD"/>
                  </a:outerShdw>
                </a:effectLst>
                <a:ea typeface="Arial" charset="0"/>
                <a:cs typeface="Arial" charset="0"/>
              </a:rPr>
              <a:t>Effects of intraoperative PEEP </a:t>
            </a:r>
          </a:p>
          <a:p>
            <a:pPr algn="ctr" eaLnBrk="1" hangingPunct="1">
              <a:defRPr/>
            </a:pPr>
            <a:r>
              <a:rPr lang="en-US" sz="3200" baseline="0" dirty="0">
                <a:solidFill>
                  <a:srgbClr val="FFFF00"/>
                </a:solidFill>
                <a:effectLst>
                  <a:outerShdw blurRad="38100" dist="38100" dir="2700000" algn="tl">
                    <a:srgbClr val="DDDDDD"/>
                  </a:outerShdw>
                </a:effectLst>
                <a:ea typeface="Arial" charset="0"/>
                <a:cs typeface="Arial" charset="0"/>
              </a:rPr>
              <a:t>on PPCs</a:t>
            </a:r>
            <a:r>
              <a:rPr lang="en-US" sz="3200" dirty="0">
                <a:solidFill>
                  <a:srgbClr val="FFFF00"/>
                </a:solidFill>
                <a:effectLst>
                  <a:outerShdw blurRad="38100" dist="38100" dir="2700000" algn="tl">
                    <a:srgbClr val="DDDDDD"/>
                  </a:outerShdw>
                </a:effectLst>
                <a:ea typeface="Arial" charset="0"/>
                <a:cs typeface="Arial" charset="0"/>
              </a:rPr>
              <a:t> </a:t>
            </a:r>
            <a:r>
              <a:rPr lang="en-US" sz="3200" baseline="0" dirty="0">
                <a:solidFill>
                  <a:srgbClr val="FFFF00"/>
                </a:solidFill>
                <a:effectLst>
                  <a:outerShdw blurRad="38100" dist="38100" dir="2700000" algn="tl">
                    <a:srgbClr val="DDDDDD"/>
                  </a:outerShdw>
                </a:effectLst>
                <a:ea typeface="Arial" charset="0"/>
                <a:cs typeface="Arial" charset="0"/>
              </a:rPr>
              <a:t>in non obese patients</a:t>
            </a:r>
          </a:p>
        </p:txBody>
      </p:sp>
      <p:pic>
        <p:nvPicPr>
          <p:cNvPr id="26" name="Bild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4" y="5774633"/>
            <a:ext cx="1101725"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1101" y="5628188"/>
            <a:ext cx="1900237" cy="785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 name="CasellaDiTesto 10">
            <a:extLst>
              <a:ext uri="{FF2B5EF4-FFF2-40B4-BE49-F238E27FC236}">
                <a16:creationId xmlns:a16="http://schemas.microsoft.com/office/drawing/2014/main" id="{92BDAB80-1F6D-3948-8327-1CF8D1CD5EBD}"/>
              </a:ext>
            </a:extLst>
          </p:cNvPr>
          <p:cNvSpPr txBox="1">
            <a:spLocks noChangeArrowheads="1"/>
          </p:cNvSpPr>
          <p:nvPr/>
        </p:nvSpPr>
        <p:spPr bwMode="auto">
          <a:xfrm>
            <a:off x="2342861" y="5430513"/>
            <a:ext cx="19960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it-IT" altLang="it-IT" sz="2400" b="1" dirty="0">
                <a:latin typeface="Arial" charset="0"/>
              </a:rPr>
              <a:t>Lower PEEP</a:t>
            </a:r>
          </a:p>
          <a:p>
            <a:pPr algn="ctr">
              <a:spcBef>
                <a:spcPct val="0"/>
              </a:spcBef>
              <a:buFontTx/>
              <a:buNone/>
            </a:pPr>
            <a:r>
              <a:rPr lang="it-IT" altLang="it-IT" sz="2400" b="1" dirty="0" err="1">
                <a:latin typeface="Arial" charset="0"/>
              </a:rPr>
              <a:t>w</a:t>
            </a:r>
            <a:r>
              <a:rPr lang="it-IT" altLang="it-IT" sz="2400" b="1" dirty="0">
                <a:latin typeface="Arial" charset="0"/>
              </a:rPr>
              <a:t>/o RM</a:t>
            </a:r>
          </a:p>
          <a:p>
            <a:pPr algn="ctr">
              <a:spcBef>
                <a:spcPct val="0"/>
              </a:spcBef>
              <a:buFontTx/>
              <a:buNone/>
            </a:pPr>
            <a:r>
              <a:rPr lang="it-IT" altLang="it-IT" sz="2400" b="1" dirty="0" err="1">
                <a:latin typeface="Arial" charset="0"/>
              </a:rPr>
              <a:t>N</a:t>
            </a:r>
            <a:r>
              <a:rPr lang="it-IT" altLang="it-IT" sz="2400" b="1" dirty="0">
                <a:latin typeface="Arial" charset="0"/>
              </a:rPr>
              <a:t>=453</a:t>
            </a:r>
          </a:p>
        </p:txBody>
      </p:sp>
      <p:sp>
        <p:nvSpPr>
          <p:cNvPr id="24" name="CasellaDiTesto 45">
            <a:extLst>
              <a:ext uri="{FF2B5EF4-FFF2-40B4-BE49-F238E27FC236}">
                <a16:creationId xmlns:a16="http://schemas.microsoft.com/office/drawing/2014/main" id="{9FC81282-4EA1-CC47-85F4-E1E873A8D349}"/>
              </a:ext>
            </a:extLst>
          </p:cNvPr>
          <p:cNvSpPr txBox="1">
            <a:spLocks noChangeArrowheads="1"/>
          </p:cNvSpPr>
          <p:nvPr/>
        </p:nvSpPr>
        <p:spPr bwMode="auto">
          <a:xfrm>
            <a:off x="4714768" y="5381671"/>
            <a:ext cx="21499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it-IT" altLang="it-IT" sz="2400" b="1" dirty="0" err="1">
                <a:latin typeface="Arial" charset="0"/>
              </a:rPr>
              <a:t>Higher</a:t>
            </a:r>
            <a:r>
              <a:rPr lang="it-IT" altLang="it-IT" sz="2400" b="1" dirty="0">
                <a:latin typeface="Arial" charset="0"/>
              </a:rPr>
              <a:t>  PEEP</a:t>
            </a:r>
          </a:p>
          <a:p>
            <a:pPr algn="ctr">
              <a:spcBef>
                <a:spcPct val="0"/>
              </a:spcBef>
              <a:buFontTx/>
              <a:buNone/>
            </a:pPr>
            <a:r>
              <a:rPr lang="it-IT" altLang="it-IT" sz="2400" b="1" dirty="0">
                <a:latin typeface="Arial" charset="0"/>
              </a:rPr>
              <a:t>+ RM</a:t>
            </a:r>
          </a:p>
          <a:p>
            <a:pPr algn="ctr">
              <a:spcBef>
                <a:spcPct val="0"/>
              </a:spcBef>
              <a:buFontTx/>
              <a:buNone/>
            </a:pPr>
            <a:r>
              <a:rPr lang="it-IT" altLang="it-IT" sz="2400" b="1" dirty="0" err="1">
                <a:latin typeface="Arial" charset="0"/>
              </a:rPr>
              <a:t>N</a:t>
            </a:r>
            <a:r>
              <a:rPr lang="it-IT" altLang="it-IT" sz="2400" b="1" dirty="0">
                <a:latin typeface="Arial" charset="0"/>
              </a:rPr>
              <a:t>=447</a:t>
            </a:r>
          </a:p>
        </p:txBody>
      </p:sp>
      <p:grpSp>
        <p:nvGrpSpPr>
          <p:cNvPr id="22" name="Gruppo 21">
            <a:extLst>
              <a:ext uri="{FF2B5EF4-FFF2-40B4-BE49-F238E27FC236}">
                <a16:creationId xmlns:a16="http://schemas.microsoft.com/office/drawing/2014/main" id="{CB16DAA1-05C3-6F48-9DF0-68F11CB16EF8}"/>
              </a:ext>
            </a:extLst>
          </p:cNvPr>
          <p:cNvGrpSpPr>
            <a:grpSpLocks/>
          </p:cNvGrpSpPr>
          <p:nvPr/>
        </p:nvGrpSpPr>
        <p:grpSpPr bwMode="auto">
          <a:xfrm>
            <a:off x="2580532" y="1329417"/>
            <a:ext cx="3781583" cy="1585202"/>
            <a:chOff x="3077084" y="1493714"/>
            <a:chExt cx="3002746" cy="1584703"/>
          </a:xfrm>
        </p:grpSpPr>
        <p:sp>
          <p:nvSpPr>
            <p:cNvPr id="29" name="Rettangolo 1">
              <a:extLst>
                <a:ext uri="{FF2B5EF4-FFF2-40B4-BE49-F238E27FC236}">
                  <a16:creationId xmlns:a16="http://schemas.microsoft.com/office/drawing/2014/main" id="{16B7FB33-C402-5B44-95EB-EB9949D6422E}"/>
                </a:ext>
              </a:extLst>
            </p:cNvPr>
            <p:cNvSpPr>
              <a:spLocks noChangeArrowheads="1"/>
            </p:cNvSpPr>
            <p:nvPr/>
          </p:nvSpPr>
          <p:spPr bwMode="auto">
            <a:xfrm>
              <a:off x="3366171" y="2018697"/>
              <a:ext cx="2402134" cy="52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en-US" altLang="it-IT" sz="2800" b="1" baseline="0" dirty="0">
                  <a:latin typeface="Arial" charset="0"/>
                  <a:ea typeface="Calibri" charset="0"/>
                  <a:cs typeface="Times New Roman" charset="0"/>
                </a:rPr>
                <a:t>1.01 (0.86 – 1.20)</a:t>
              </a:r>
              <a:endParaRPr lang="de-DE" altLang="it-IT" sz="2800" b="1" baseline="0" dirty="0">
                <a:latin typeface="Calibri" charset="0"/>
                <a:ea typeface="Calibri" charset="0"/>
                <a:cs typeface="Times New Roman" charset="0"/>
              </a:endParaRPr>
            </a:p>
          </p:txBody>
        </p:sp>
        <p:sp>
          <p:nvSpPr>
            <p:cNvPr id="30" name="Rettangolo 24">
              <a:extLst>
                <a:ext uri="{FF2B5EF4-FFF2-40B4-BE49-F238E27FC236}">
                  <a16:creationId xmlns:a16="http://schemas.microsoft.com/office/drawing/2014/main" id="{23EAD7F3-7344-1A4D-8AD8-02641DA976B0}"/>
                </a:ext>
              </a:extLst>
            </p:cNvPr>
            <p:cNvSpPr>
              <a:spLocks noChangeArrowheads="1"/>
            </p:cNvSpPr>
            <p:nvPr/>
          </p:nvSpPr>
          <p:spPr bwMode="auto">
            <a:xfrm>
              <a:off x="3897711" y="2555321"/>
              <a:ext cx="1430704" cy="52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en-US" altLang="it-IT" sz="2800" b="1" baseline="0" dirty="0">
                  <a:latin typeface="Arial" charset="0"/>
                  <a:ea typeface="Calibri" charset="0"/>
                  <a:cs typeface="Times New Roman" charset="0"/>
                </a:rPr>
                <a:t>P=0.86</a:t>
              </a:r>
              <a:endParaRPr lang="de-DE" altLang="it-IT" sz="2800" b="1" baseline="0" dirty="0">
                <a:latin typeface="Calibri" charset="0"/>
                <a:ea typeface="Calibri" charset="0"/>
                <a:cs typeface="Times New Roman" charset="0"/>
              </a:endParaRPr>
            </a:p>
          </p:txBody>
        </p:sp>
        <p:sp>
          <p:nvSpPr>
            <p:cNvPr id="31" name="Rettangolo 25">
              <a:extLst>
                <a:ext uri="{FF2B5EF4-FFF2-40B4-BE49-F238E27FC236}">
                  <a16:creationId xmlns:a16="http://schemas.microsoft.com/office/drawing/2014/main" id="{5D615B9B-818B-C44C-85E5-A362C401C2AB}"/>
                </a:ext>
              </a:extLst>
            </p:cNvPr>
            <p:cNvSpPr>
              <a:spLocks noChangeArrowheads="1"/>
            </p:cNvSpPr>
            <p:nvPr/>
          </p:nvSpPr>
          <p:spPr bwMode="auto">
            <a:xfrm>
              <a:off x="3077084" y="1493714"/>
              <a:ext cx="30027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en-US" altLang="it-IT" sz="2800" b="1" baseline="0" dirty="0">
                  <a:solidFill>
                    <a:srgbClr val="FFC000"/>
                  </a:solidFill>
                  <a:latin typeface="Arial" charset="0"/>
                  <a:ea typeface="Calibri" charset="0"/>
                  <a:cs typeface="Times New Roman" charset="0"/>
                </a:rPr>
                <a:t>Estimated Effect</a:t>
              </a:r>
              <a:endParaRPr lang="de-DE" altLang="it-IT" sz="2800" b="1" baseline="0" dirty="0">
                <a:solidFill>
                  <a:srgbClr val="FFC000"/>
                </a:solidFill>
                <a:latin typeface="Calibri" charset="0"/>
                <a:ea typeface="Calibri" charset="0"/>
                <a:cs typeface="Times New Roman" charset="0"/>
              </a:endParaRPr>
            </a:p>
          </p:txBody>
        </p:sp>
      </p:grpSp>
      <p:sp>
        <p:nvSpPr>
          <p:cNvPr id="2" name="CasellaDiTesto 1"/>
          <p:cNvSpPr txBox="1">
            <a:spLocks noChangeArrowheads="1"/>
          </p:cNvSpPr>
          <p:nvPr/>
        </p:nvSpPr>
        <p:spPr bwMode="auto">
          <a:xfrm rot="-1789666">
            <a:off x="495658" y="3208732"/>
            <a:ext cx="6938246"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6000" baseline="0" dirty="0">
                <a:solidFill>
                  <a:srgbClr val="FF0000"/>
                </a:solidFill>
                <a:latin typeface="American Typewriter" charset="0"/>
                <a:ea typeface="American Typewriter" charset="0"/>
                <a:cs typeface="American Typewriter" charset="0"/>
              </a:rPr>
              <a:t>NO DIFFERENCE !</a:t>
            </a:r>
          </a:p>
        </p:txBody>
      </p:sp>
      <p:sp>
        <p:nvSpPr>
          <p:cNvPr id="28" name="CasellaDiTesto 27">
            <a:extLst>
              <a:ext uri="{FF2B5EF4-FFF2-40B4-BE49-F238E27FC236}">
                <a16:creationId xmlns:a16="http://schemas.microsoft.com/office/drawing/2014/main" id="{FF892CD7-78F6-5E43-BC2E-EFE2A7AD7BCC}"/>
              </a:ext>
            </a:extLst>
          </p:cNvPr>
          <p:cNvSpPr txBox="1"/>
          <p:nvPr/>
        </p:nvSpPr>
        <p:spPr>
          <a:xfrm>
            <a:off x="5185940" y="2670945"/>
            <a:ext cx="3829895" cy="2677656"/>
          </a:xfrm>
          <a:prstGeom prst="rect">
            <a:avLst/>
          </a:prstGeom>
          <a:solidFill>
            <a:srgbClr val="FF0000"/>
          </a:solidFill>
        </p:spPr>
        <p:txBody>
          <a:bodyPr wrap="none">
            <a:spAutoFit/>
          </a:bodyPr>
          <a:lstStyle/>
          <a:p>
            <a:pPr>
              <a:defRPr/>
            </a:pPr>
            <a:r>
              <a:rPr lang="it-IT" sz="2400" b="1" dirty="0">
                <a:solidFill>
                  <a:srgbClr val="FFFF00"/>
                </a:solidFill>
                <a:latin typeface="Arial" charset="0"/>
                <a:ea typeface="ＭＳ Ｐゴシック" charset="-128"/>
              </a:rPr>
              <a:t>In </a:t>
            </a:r>
            <a:r>
              <a:rPr lang="it-IT" sz="2400" b="1" dirty="0" err="1">
                <a:solidFill>
                  <a:srgbClr val="FFFF00"/>
                </a:solidFill>
                <a:latin typeface="Arial" charset="0"/>
                <a:ea typeface="ＭＳ Ｐゴシック" charset="-128"/>
              </a:rPr>
              <a:t>Higher</a:t>
            </a:r>
            <a:r>
              <a:rPr lang="it-IT" sz="2400" b="1" dirty="0">
                <a:solidFill>
                  <a:srgbClr val="FFFF00"/>
                </a:solidFill>
                <a:latin typeface="Arial" charset="0"/>
                <a:ea typeface="ＭＳ Ｐゴシック" charset="-128"/>
              </a:rPr>
              <a:t> PEEP </a:t>
            </a:r>
            <a:r>
              <a:rPr lang="it-IT" sz="2400" b="1" dirty="0" err="1">
                <a:solidFill>
                  <a:srgbClr val="FFFF00"/>
                </a:solidFill>
                <a:latin typeface="Arial" charset="0"/>
                <a:ea typeface="ＭＳ Ｐゴシック" charset="-128"/>
              </a:rPr>
              <a:t>group</a:t>
            </a:r>
            <a:r>
              <a:rPr lang="it-IT" sz="2400" b="1" dirty="0">
                <a:solidFill>
                  <a:srgbClr val="FFFF00"/>
                </a:solidFill>
                <a:latin typeface="Arial" charset="0"/>
                <a:ea typeface="ＭＳ Ｐゴシック" charset="-128"/>
              </a:rPr>
              <a:t>:</a:t>
            </a:r>
          </a:p>
          <a:p>
            <a:pPr marL="457200" indent="-457200">
              <a:buFont typeface="Wingdings" charset="2"/>
              <a:buChar char="v"/>
              <a:defRPr/>
            </a:pPr>
            <a:r>
              <a:rPr lang="it-IT" sz="2400" dirty="0">
                <a:solidFill>
                  <a:schemeClr val="bg1"/>
                </a:solidFill>
                <a:latin typeface="Arial" charset="0"/>
                <a:ea typeface="ＭＳ Ｐゴシック" charset="-128"/>
              </a:rPr>
              <a:t> </a:t>
            </a:r>
            <a:r>
              <a:rPr lang="it-IT" sz="2400" dirty="0" err="1">
                <a:solidFill>
                  <a:schemeClr val="bg1"/>
                </a:solidFill>
                <a:latin typeface="Arial" charset="0"/>
                <a:ea typeface="ＭＳ Ｐゴシック" charset="-128"/>
              </a:rPr>
              <a:t>Better</a:t>
            </a:r>
            <a:r>
              <a:rPr lang="it-IT" sz="2400" dirty="0">
                <a:solidFill>
                  <a:schemeClr val="bg1"/>
                </a:solidFill>
                <a:latin typeface="Arial" charset="0"/>
                <a:ea typeface="ＭＳ Ｐゴシック" charset="-128"/>
              </a:rPr>
              <a:t> </a:t>
            </a:r>
            <a:r>
              <a:rPr lang="it-IT" sz="2400" dirty="0" err="1">
                <a:solidFill>
                  <a:schemeClr val="bg1"/>
                </a:solidFill>
                <a:latin typeface="Arial" charset="0"/>
                <a:ea typeface="ＭＳ Ｐゴシック" charset="-128"/>
              </a:rPr>
              <a:t>intraop</a:t>
            </a:r>
            <a:r>
              <a:rPr lang="it-IT" sz="2400" dirty="0">
                <a:solidFill>
                  <a:schemeClr val="bg1"/>
                </a:solidFill>
                <a:latin typeface="Arial" charset="0"/>
                <a:ea typeface="ＭＳ Ｐゴシック" charset="-128"/>
              </a:rPr>
              <a:t> SatO</a:t>
            </a:r>
            <a:r>
              <a:rPr lang="it-IT" sz="2400" baseline="-25000" dirty="0">
                <a:solidFill>
                  <a:schemeClr val="bg1"/>
                </a:solidFill>
                <a:latin typeface="Arial" charset="0"/>
                <a:ea typeface="ＭＳ Ｐゴシック" charset="-128"/>
              </a:rPr>
              <a:t>2</a:t>
            </a:r>
          </a:p>
          <a:p>
            <a:pPr marL="457200" indent="-457200">
              <a:buFont typeface="Wingdings" charset="2"/>
              <a:buChar char="v"/>
              <a:defRPr/>
            </a:pPr>
            <a:r>
              <a:rPr lang="it-IT" sz="2400" dirty="0">
                <a:solidFill>
                  <a:schemeClr val="bg1"/>
                </a:solidFill>
                <a:latin typeface="Arial" charset="0"/>
                <a:ea typeface="ＭＳ Ｐゴシック" charset="-128"/>
              </a:rPr>
              <a:t> Lower </a:t>
            </a:r>
            <a:r>
              <a:rPr lang="it-IT" sz="2400" dirty="0" err="1">
                <a:solidFill>
                  <a:schemeClr val="bg1"/>
                </a:solidFill>
                <a:latin typeface="Arial" charset="0"/>
                <a:ea typeface="ＭＳ Ｐゴシック" charset="-128"/>
              </a:rPr>
              <a:t>intraop</a:t>
            </a:r>
            <a:r>
              <a:rPr lang="it-IT" sz="2400" dirty="0">
                <a:solidFill>
                  <a:schemeClr val="bg1"/>
                </a:solidFill>
                <a:latin typeface="Arial" charset="0"/>
                <a:ea typeface="ＭＳ Ｐゴシック" charset="-128"/>
              </a:rPr>
              <a:t> △</a:t>
            </a:r>
            <a:r>
              <a:rPr lang="it-IT" sz="2400" dirty="0" err="1">
                <a:solidFill>
                  <a:schemeClr val="bg1"/>
                </a:solidFill>
                <a:latin typeface="Arial" charset="0"/>
                <a:ea typeface="ＭＳ Ｐゴシック" charset="-128"/>
              </a:rPr>
              <a:t>P</a:t>
            </a:r>
            <a:endParaRPr lang="it-IT" sz="2400" dirty="0">
              <a:solidFill>
                <a:schemeClr val="bg1"/>
              </a:solidFill>
              <a:latin typeface="Arial" charset="0"/>
              <a:ea typeface="ＭＳ Ｐゴシック" charset="-128"/>
            </a:endParaRPr>
          </a:p>
          <a:p>
            <a:pPr marL="457200" indent="-457200">
              <a:buFont typeface="Wingdings" charset="2"/>
              <a:buChar char="v"/>
              <a:defRPr/>
            </a:pPr>
            <a:r>
              <a:rPr lang="it-IT" sz="2400" dirty="0">
                <a:solidFill>
                  <a:schemeClr val="bg1"/>
                </a:solidFill>
                <a:latin typeface="Arial" charset="0"/>
                <a:ea typeface="ＭＳ Ｐゴシック" charset="-128"/>
              </a:rPr>
              <a:t> More </a:t>
            </a:r>
            <a:r>
              <a:rPr lang="it-IT" sz="2400" dirty="0" err="1">
                <a:solidFill>
                  <a:schemeClr val="bg1"/>
                </a:solidFill>
                <a:latin typeface="Arial" charset="0"/>
                <a:ea typeface="ＭＳ Ｐゴシック" charset="-128"/>
              </a:rPr>
              <a:t>fluids</a:t>
            </a:r>
            <a:endParaRPr lang="it-IT" sz="2400" dirty="0">
              <a:solidFill>
                <a:schemeClr val="bg1"/>
              </a:solidFill>
              <a:latin typeface="Arial" charset="0"/>
              <a:ea typeface="ＭＳ Ｐゴシック" charset="-128"/>
            </a:endParaRPr>
          </a:p>
          <a:p>
            <a:pPr marL="457200" indent="-457200">
              <a:buFont typeface="Wingdings" charset="2"/>
              <a:buChar char="v"/>
              <a:defRPr/>
            </a:pPr>
            <a:r>
              <a:rPr lang="it-IT" sz="2400" dirty="0">
                <a:solidFill>
                  <a:schemeClr val="bg1"/>
                </a:solidFill>
                <a:latin typeface="Arial" charset="0"/>
                <a:ea typeface="ＭＳ Ｐゴシック" charset="-128"/>
              </a:rPr>
              <a:t> More </a:t>
            </a:r>
            <a:r>
              <a:rPr lang="it-IT" sz="2400" dirty="0" err="1">
                <a:solidFill>
                  <a:schemeClr val="bg1"/>
                </a:solidFill>
                <a:latin typeface="Arial" charset="0"/>
                <a:ea typeface="ＭＳ Ｐゴシック" charset="-128"/>
              </a:rPr>
              <a:t>vasoactive</a:t>
            </a:r>
            <a:r>
              <a:rPr lang="it-IT" sz="2400" dirty="0">
                <a:solidFill>
                  <a:schemeClr val="bg1"/>
                </a:solidFill>
                <a:latin typeface="Arial" charset="0"/>
                <a:ea typeface="ＭＳ Ｐゴシック" charset="-128"/>
              </a:rPr>
              <a:t> </a:t>
            </a:r>
            <a:r>
              <a:rPr lang="it-IT" sz="2400" dirty="0" err="1">
                <a:solidFill>
                  <a:schemeClr val="bg1"/>
                </a:solidFill>
                <a:latin typeface="Arial" charset="0"/>
                <a:ea typeface="ＭＳ Ｐゴシック" charset="-128"/>
              </a:rPr>
              <a:t>drugs</a:t>
            </a:r>
            <a:endParaRPr lang="it-IT" sz="2400" dirty="0">
              <a:solidFill>
                <a:schemeClr val="bg1"/>
              </a:solidFill>
              <a:latin typeface="Arial" charset="0"/>
              <a:ea typeface="ＭＳ Ｐゴシック" charset="-128"/>
            </a:endParaRPr>
          </a:p>
          <a:p>
            <a:pPr marL="457200" indent="-457200">
              <a:buFont typeface="Wingdings" charset="2"/>
              <a:buChar char="v"/>
              <a:defRPr/>
            </a:pPr>
            <a:r>
              <a:rPr lang="it-IT" sz="2400" dirty="0">
                <a:solidFill>
                  <a:schemeClr val="bg1"/>
                </a:solidFill>
                <a:latin typeface="Arial" charset="0"/>
                <a:ea typeface="ＭＳ Ｐゴシック" charset="-128"/>
              </a:rPr>
              <a:t> More bradicardia</a:t>
            </a:r>
          </a:p>
          <a:p>
            <a:pPr marL="457200" indent="-457200">
              <a:buFont typeface="Wingdings" charset="2"/>
              <a:buChar char="v"/>
              <a:defRPr/>
            </a:pPr>
            <a:r>
              <a:rPr lang="it-IT" sz="2400" dirty="0">
                <a:solidFill>
                  <a:schemeClr val="bg1"/>
                </a:solidFill>
                <a:latin typeface="Arial" charset="0"/>
                <a:ea typeface="ＭＳ Ｐゴシック" charset="-128"/>
              </a:rPr>
              <a:t> More </a:t>
            </a:r>
            <a:r>
              <a:rPr lang="it-IT" sz="2400" dirty="0" err="1">
                <a:solidFill>
                  <a:schemeClr val="bg1"/>
                </a:solidFill>
                <a:latin typeface="Arial" charset="0"/>
                <a:ea typeface="ＭＳ Ｐゴシック" charset="-128"/>
              </a:rPr>
              <a:t>pleural</a:t>
            </a:r>
            <a:r>
              <a:rPr lang="it-IT" sz="2400" dirty="0">
                <a:solidFill>
                  <a:schemeClr val="bg1"/>
                </a:solidFill>
                <a:latin typeface="Arial" charset="0"/>
                <a:ea typeface="ＭＳ Ｐゴシック" charset="-128"/>
              </a:rPr>
              <a:t> </a:t>
            </a:r>
            <a:r>
              <a:rPr lang="it-IT" sz="2400" dirty="0" err="1">
                <a:solidFill>
                  <a:schemeClr val="bg1"/>
                </a:solidFill>
                <a:latin typeface="Arial" charset="0"/>
                <a:ea typeface="ＭＳ Ｐゴシック" charset="-128"/>
              </a:rPr>
              <a:t>effusions</a:t>
            </a:r>
            <a:endParaRPr lang="it-IT" sz="2400" dirty="0">
              <a:solidFill>
                <a:schemeClr val="bg1"/>
              </a:solidFill>
              <a:latin typeface="Arial" charset="0"/>
              <a:ea typeface="ＭＳ Ｐゴシック" charset="-128"/>
            </a:endParaRPr>
          </a:p>
        </p:txBody>
      </p:sp>
      <p:sp>
        <p:nvSpPr>
          <p:cNvPr id="32" name="Rectangle 2">
            <a:extLst>
              <a:ext uri="{FF2B5EF4-FFF2-40B4-BE49-F238E27FC236}">
                <a16:creationId xmlns:a16="http://schemas.microsoft.com/office/drawing/2014/main" id="{66B3D65B-753C-4140-B21C-2C5436F1418C}"/>
              </a:ext>
            </a:extLst>
          </p:cNvPr>
          <p:cNvSpPr txBox="1">
            <a:spLocks noChangeArrowheads="1"/>
          </p:cNvSpPr>
          <p:nvPr/>
        </p:nvSpPr>
        <p:spPr bwMode="auto">
          <a:xfrm>
            <a:off x="0" y="6477000"/>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4"/>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3824710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4" name="ZoneTexte 45"/>
          <p:cNvSpPr txBox="1">
            <a:spLocks noChangeArrowheads="1"/>
          </p:cNvSpPr>
          <p:nvPr/>
        </p:nvSpPr>
        <p:spPr bwMode="auto">
          <a:xfrm>
            <a:off x="107927" y="-41288"/>
            <a:ext cx="8702675" cy="1077218"/>
          </a:xfrm>
          <a:prstGeom prst="rect">
            <a:avLst/>
          </a:prstGeom>
          <a:noFill/>
          <a:ln>
            <a:noFill/>
          </a:ln>
          <a:extLst>
            <a:ext uri="{909E8E84-426E-40dd-AFC4-6F175D3DCCD1}"/>
            <a:ext uri="{91240B29-F687-4f45-9708-019B960494DF}"/>
          </a:extLst>
        </p:spPr>
        <p:txBody>
          <a:bodyPr>
            <a:spAutoFit/>
          </a:bodyPr>
          <a:lstStyle>
            <a:lvl1pPr defTabSz="457200">
              <a:defRPr b="1">
                <a:solidFill>
                  <a:schemeClr val="tx1"/>
                </a:solidFill>
                <a:latin typeface="Arial" charset="0"/>
                <a:ea typeface="ＭＳ Ｐゴシック" charset="0"/>
              </a:defRPr>
            </a:lvl1pPr>
            <a:lvl2pPr marL="742950" indent="-285750" defTabSz="457200">
              <a:defRPr b="1">
                <a:solidFill>
                  <a:schemeClr val="tx1"/>
                </a:solidFill>
                <a:latin typeface="Arial" charset="0"/>
                <a:ea typeface="ＭＳ Ｐゴシック" charset="0"/>
              </a:defRPr>
            </a:lvl2pPr>
            <a:lvl3pPr marL="1143000" indent="-228600" defTabSz="457200">
              <a:defRPr b="1">
                <a:solidFill>
                  <a:schemeClr val="tx1"/>
                </a:solidFill>
                <a:latin typeface="Arial" charset="0"/>
                <a:ea typeface="ＭＳ Ｐゴシック" charset="0"/>
              </a:defRPr>
            </a:lvl3pPr>
            <a:lvl4pPr marL="1600200" indent="-228600" defTabSz="457200">
              <a:defRPr b="1">
                <a:solidFill>
                  <a:schemeClr val="tx1"/>
                </a:solidFill>
                <a:latin typeface="Arial" charset="0"/>
                <a:ea typeface="ＭＳ Ｐゴシック" charset="0"/>
              </a:defRPr>
            </a:lvl4pPr>
            <a:lvl5pPr marL="2057400" indent="-228600" defTabSz="457200">
              <a:defRPr b="1">
                <a:solidFill>
                  <a:schemeClr val="tx1"/>
                </a:solidFill>
                <a:latin typeface="Arial" charset="0"/>
                <a:ea typeface="ＭＳ Ｐゴシック" charset="0"/>
              </a:defRPr>
            </a:lvl5pPr>
            <a:lvl6pPr marL="2514600" indent="-228600" algn="ctr" eaLnBrk="0" fontAlgn="base" hangingPunct="0">
              <a:lnSpc>
                <a:spcPct val="80000"/>
              </a:lnSpc>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lnSpc>
                <a:spcPct val="80000"/>
              </a:lnSpc>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lnSpc>
                <a:spcPct val="80000"/>
              </a:lnSpc>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lnSpc>
                <a:spcPct val="80000"/>
              </a:lnSpc>
              <a:spcBef>
                <a:spcPct val="0"/>
              </a:spcBef>
              <a:spcAft>
                <a:spcPct val="0"/>
              </a:spcAft>
              <a:defRPr b="1">
                <a:solidFill>
                  <a:schemeClr val="tx1"/>
                </a:solidFill>
                <a:latin typeface="Arial" charset="0"/>
                <a:ea typeface="ＭＳ Ｐゴシック" charset="0"/>
              </a:defRPr>
            </a:lvl9pPr>
          </a:lstStyle>
          <a:p>
            <a:pPr algn="ctr" eaLnBrk="1" hangingPunct="1">
              <a:defRPr/>
            </a:pPr>
            <a:r>
              <a:rPr lang="en-US" sz="3200" baseline="0" dirty="0">
                <a:solidFill>
                  <a:srgbClr val="FFFF00"/>
                </a:solidFill>
                <a:effectLst>
                  <a:outerShdw blurRad="38100" dist="38100" dir="2700000" algn="tl">
                    <a:srgbClr val="DDDDDD"/>
                  </a:outerShdw>
                </a:effectLst>
                <a:ea typeface="Arial" charset="0"/>
                <a:cs typeface="Arial" charset="0"/>
              </a:rPr>
              <a:t>Effects of intraoperative PEEP </a:t>
            </a:r>
          </a:p>
          <a:p>
            <a:pPr algn="ctr" eaLnBrk="1" hangingPunct="1">
              <a:defRPr/>
            </a:pPr>
            <a:r>
              <a:rPr lang="en-US" sz="3200" baseline="0" dirty="0">
                <a:solidFill>
                  <a:srgbClr val="FFFF00"/>
                </a:solidFill>
                <a:effectLst>
                  <a:outerShdw blurRad="38100" dist="38100" dir="2700000" algn="tl">
                    <a:srgbClr val="DDDDDD"/>
                  </a:outerShdw>
                </a:effectLst>
                <a:ea typeface="Arial" charset="0"/>
                <a:cs typeface="Arial" charset="0"/>
              </a:rPr>
              <a:t>on PPCs</a:t>
            </a:r>
            <a:r>
              <a:rPr lang="en-US" sz="3200" dirty="0">
                <a:solidFill>
                  <a:srgbClr val="FFFF00"/>
                </a:solidFill>
                <a:effectLst>
                  <a:outerShdw blurRad="38100" dist="38100" dir="2700000" algn="tl">
                    <a:srgbClr val="DDDDDD"/>
                  </a:outerShdw>
                </a:effectLst>
                <a:ea typeface="Arial" charset="0"/>
                <a:cs typeface="Arial" charset="0"/>
              </a:rPr>
              <a:t> </a:t>
            </a:r>
            <a:r>
              <a:rPr lang="en-US" sz="3200" baseline="0" dirty="0">
                <a:solidFill>
                  <a:srgbClr val="FFFF00"/>
                </a:solidFill>
                <a:effectLst>
                  <a:outerShdw blurRad="38100" dist="38100" dir="2700000" algn="tl">
                    <a:srgbClr val="DDDDDD"/>
                  </a:outerShdw>
                </a:effectLst>
                <a:ea typeface="Arial" charset="0"/>
                <a:cs typeface="Arial" charset="0"/>
              </a:rPr>
              <a:t>in obese patients</a:t>
            </a:r>
          </a:p>
        </p:txBody>
      </p:sp>
      <p:cxnSp>
        <p:nvCxnSpPr>
          <p:cNvPr id="6" name="Connettore 1 5"/>
          <p:cNvCxnSpPr/>
          <p:nvPr/>
        </p:nvCxnSpPr>
        <p:spPr>
          <a:xfrm>
            <a:off x="2241550" y="5375275"/>
            <a:ext cx="5083175" cy="15875"/>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Connettore 1 38"/>
          <p:cNvCxnSpPr/>
          <p:nvPr/>
        </p:nvCxnSpPr>
        <p:spPr>
          <a:xfrm flipV="1">
            <a:off x="2241550" y="1949450"/>
            <a:ext cx="0" cy="3427413"/>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51204" name="CasellaDiTesto 8"/>
          <p:cNvSpPr txBox="1">
            <a:spLocks noChangeArrowheads="1"/>
          </p:cNvSpPr>
          <p:nvPr/>
        </p:nvSpPr>
        <p:spPr bwMode="auto">
          <a:xfrm>
            <a:off x="1476375" y="2216150"/>
            <a:ext cx="6399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dirty="0">
                <a:latin typeface="Arial" charset="0"/>
              </a:rPr>
              <a:t>30</a:t>
            </a:r>
          </a:p>
        </p:txBody>
      </p:sp>
      <p:sp>
        <p:nvSpPr>
          <p:cNvPr id="51205" name="CasellaDiTesto 40"/>
          <p:cNvSpPr txBox="1">
            <a:spLocks noChangeArrowheads="1"/>
          </p:cNvSpPr>
          <p:nvPr/>
        </p:nvSpPr>
        <p:spPr bwMode="auto">
          <a:xfrm>
            <a:off x="1476375" y="3716338"/>
            <a:ext cx="6399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dirty="0">
                <a:latin typeface="Arial" charset="0"/>
              </a:rPr>
              <a:t>15</a:t>
            </a:r>
          </a:p>
        </p:txBody>
      </p:sp>
      <p:sp>
        <p:nvSpPr>
          <p:cNvPr id="51206" name="CasellaDiTesto 41"/>
          <p:cNvSpPr txBox="1">
            <a:spLocks noChangeArrowheads="1"/>
          </p:cNvSpPr>
          <p:nvPr/>
        </p:nvSpPr>
        <p:spPr bwMode="auto">
          <a:xfrm>
            <a:off x="1638300" y="5292725"/>
            <a:ext cx="4122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dirty="0">
                <a:latin typeface="Arial" charset="0"/>
              </a:rPr>
              <a:t>0</a:t>
            </a:r>
          </a:p>
        </p:txBody>
      </p:sp>
      <p:sp>
        <p:nvSpPr>
          <p:cNvPr id="10" name="Rettangolo 9"/>
          <p:cNvSpPr/>
          <p:nvPr/>
        </p:nvSpPr>
        <p:spPr>
          <a:xfrm>
            <a:off x="2796263" y="2932112"/>
            <a:ext cx="1019175" cy="24511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51208" name="CasellaDiTesto 10"/>
          <p:cNvSpPr txBox="1">
            <a:spLocks noChangeArrowheads="1"/>
          </p:cNvSpPr>
          <p:nvPr/>
        </p:nvSpPr>
        <p:spPr bwMode="auto">
          <a:xfrm>
            <a:off x="2338102" y="5382547"/>
            <a:ext cx="19960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it-IT" altLang="it-IT" sz="2400" b="1" dirty="0">
                <a:latin typeface="Arial" charset="0"/>
              </a:rPr>
              <a:t>Lower PEEP</a:t>
            </a:r>
          </a:p>
          <a:p>
            <a:pPr algn="ctr">
              <a:spcBef>
                <a:spcPct val="0"/>
              </a:spcBef>
              <a:buFontTx/>
              <a:buNone/>
            </a:pPr>
            <a:r>
              <a:rPr lang="it-IT" altLang="it-IT" sz="2400" b="1" dirty="0" err="1">
                <a:latin typeface="Arial" charset="0"/>
              </a:rPr>
              <a:t>w</a:t>
            </a:r>
            <a:r>
              <a:rPr lang="it-IT" altLang="it-IT" sz="2400" b="1" dirty="0">
                <a:latin typeface="Arial" charset="0"/>
              </a:rPr>
              <a:t>/o RM</a:t>
            </a:r>
          </a:p>
          <a:p>
            <a:pPr algn="ctr">
              <a:spcBef>
                <a:spcPct val="0"/>
              </a:spcBef>
              <a:buFontTx/>
              <a:buNone/>
            </a:pPr>
            <a:r>
              <a:rPr lang="it-IT" altLang="it-IT" sz="2400" b="1" dirty="0" err="1">
                <a:latin typeface="Arial" charset="0"/>
              </a:rPr>
              <a:t>N</a:t>
            </a:r>
            <a:r>
              <a:rPr lang="it-IT" altLang="it-IT" sz="2400" b="1" dirty="0">
                <a:latin typeface="Arial" charset="0"/>
              </a:rPr>
              <a:t>=987</a:t>
            </a:r>
          </a:p>
        </p:txBody>
      </p:sp>
      <p:sp>
        <p:nvSpPr>
          <p:cNvPr id="51209" name="CasellaDiTesto 11"/>
          <p:cNvSpPr txBox="1">
            <a:spLocks noChangeArrowheads="1"/>
          </p:cNvSpPr>
          <p:nvPr/>
        </p:nvSpPr>
        <p:spPr bwMode="auto">
          <a:xfrm>
            <a:off x="2833136" y="3832092"/>
            <a:ext cx="981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b="1" baseline="0" dirty="0">
                <a:solidFill>
                  <a:srgbClr val="002060"/>
                </a:solidFill>
                <a:latin typeface="Arial" charset="0"/>
              </a:rPr>
              <a:t>23.6</a:t>
            </a:r>
          </a:p>
        </p:txBody>
      </p:sp>
      <p:grpSp>
        <p:nvGrpSpPr>
          <p:cNvPr id="3" name="Gruppo 2"/>
          <p:cNvGrpSpPr>
            <a:grpSpLocks/>
          </p:cNvGrpSpPr>
          <p:nvPr/>
        </p:nvGrpSpPr>
        <p:grpSpPr bwMode="auto">
          <a:xfrm>
            <a:off x="4697229" y="3092449"/>
            <a:ext cx="2149948" cy="3514598"/>
            <a:chOff x="4698586" y="3092821"/>
            <a:chExt cx="2146820" cy="3514118"/>
          </a:xfrm>
        </p:grpSpPr>
        <p:sp>
          <p:nvSpPr>
            <p:cNvPr id="44" name="Rettangolo 43"/>
            <p:cNvSpPr/>
            <p:nvPr/>
          </p:nvSpPr>
          <p:spPr>
            <a:xfrm>
              <a:off x="5030941" y="3092821"/>
              <a:ext cx="1090611" cy="2298386"/>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51225" name="CasellaDiTesto 45"/>
            <p:cNvSpPr txBox="1">
              <a:spLocks noChangeArrowheads="1"/>
            </p:cNvSpPr>
            <p:nvPr/>
          </p:nvSpPr>
          <p:spPr bwMode="auto">
            <a:xfrm>
              <a:off x="4698586" y="5406774"/>
              <a:ext cx="2146820" cy="120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it-IT" altLang="it-IT" sz="2400" b="1" dirty="0" err="1">
                  <a:latin typeface="Arial" charset="0"/>
                </a:rPr>
                <a:t>Higher</a:t>
              </a:r>
              <a:r>
                <a:rPr lang="it-IT" altLang="it-IT" sz="2400" b="1" dirty="0">
                  <a:latin typeface="Arial" charset="0"/>
                </a:rPr>
                <a:t>  PEEP</a:t>
              </a:r>
            </a:p>
            <a:p>
              <a:pPr algn="ctr">
                <a:spcBef>
                  <a:spcPct val="0"/>
                </a:spcBef>
                <a:buFontTx/>
                <a:buNone/>
              </a:pPr>
              <a:r>
                <a:rPr lang="it-IT" altLang="it-IT" sz="2400" b="1" dirty="0">
                  <a:latin typeface="Arial" charset="0"/>
                </a:rPr>
                <a:t>+ RM</a:t>
              </a:r>
            </a:p>
            <a:p>
              <a:pPr algn="ctr">
                <a:spcBef>
                  <a:spcPct val="0"/>
                </a:spcBef>
                <a:buFontTx/>
                <a:buNone/>
              </a:pPr>
              <a:r>
                <a:rPr lang="it-IT" altLang="it-IT" sz="2400" b="1" dirty="0" err="1">
                  <a:latin typeface="Arial" charset="0"/>
                </a:rPr>
                <a:t>N</a:t>
              </a:r>
              <a:r>
                <a:rPr lang="it-IT" altLang="it-IT" sz="2400" b="1" dirty="0">
                  <a:latin typeface="Arial" charset="0"/>
                </a:rPr>
                <a:t>=989</a:t>
              </a:r>
            </a:p>
          </p:txBody>
        </p:sp>
        <p:sp>
          <p:nvSpPr>
            <p:cNvPr id="51226" name="CasellaDiTesto 47"/>
            <p:cNvSpPr txBox="1">
              <a:spLocks noChangeArrowheads="1"/>
            </p:cNvSpPr>
            <p:nvPr/>
          </p:nvSpPr>
          <p:spPr bwMode="auto">
            <a:xfrm>
              <a:off x="5085556" y="3939637"/>
              <a:ext cx="981381" cy="58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b="1" baseline="0" dirty="0">
                  <a:solidFill>
                    <a:srgbClr val="002060"/>
                  </a:solidFill>
                  <a:latin typeface="Arial" charset="0"/>
                </a:rPr>
                <a:t>21.3</a:t>
              </a:r>
            </a:p>
          </p:txBody>
        </p:sp>
      </p:grpSp>
      <p:sp>
        <p:nvSpPr>
          <p:cNvPr id="51211" name="CasellaDiTesto 1"/>
          <p:cNvSpPr txBox="1">
            <a:spLocks noChangeArrowheads="1"/>
          </p:cNvSpPr>
          <p:nvPr/>
        </p:nvSpPr>
        <p:spPr bwMode="auto">
          <a:xfrm rot="-5400000">
            <a:off x="-431374" y="3365519"/>
            <a:ext cx="265588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dirty="0" err="1">
                <a:latin typeface="Arial" charset="0"/>
              </a:rPr>
              <a:t>Patients</a:t>
            </a:r>
            <a:r>
              <a:rPr lang="it-IT" altLang="it-IT" dirty="0">
                <a:latin typeface="Arial" charset="0"/>
              </a:rPr>
              <a:t> (%)</a:t>
            </a:r>
          </a:p>
        </p:txBody>
      </p:sp>
      <p:sp>
        <p:nvSpPr>
          <p:cNvPr id="24" name="Line 8"/>
          <p:cNvSpPr>
            <a:spLocks noChangeShapeType="1"/>
          </p:cNvSpPr>
          <p:nvPr/>
        </p:nvSpPr>
        <p:spPr bwMode="auto">
          <a:xfrm>
            <a:off x="211138" y="1412875"/>
            <a:ext cx="87122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endParaRPr>
          </a:p>
        </p:txBody>
      </p:sp>
      <p:grpSp>
        <p:nvGrpSpPr>
          <p:cNvPr id="4" name="Gruppo 3"/>
          <p:cNvGrpSpPr>
            <a:grpSpLocks/>
          </p:cNvGrpSpPr>
          <p:nvPr/>
        </p:nvGrpSpPr>
        <p:grpSpPr bwMode="auto">
          <a:xfrm>
            <a:off x="3054350" y="1493838"/>
            <a:ext cx="3025775" cy="1585202"/>
            <a:chOff x="3054643" y="1493714"/>
            <a:chExt cx="3025187" cy="1584703"/>
          </a:xfrm>
        </p:grpSpPr>
        <p:sp>
          <p:nvSpPr>
            <p:cNvPr id="51221" name="Rettangolo 1"/>
            <p:cNvSpPr>
              <a:spLocks noChangeArrowheads="1"/>
            </p:cNvSpPr>
            <p:nvPr/>
          </p:nvSpPr>
          <p:spPr bwMode="auto">
            <a:xfrm>
              <a:off x="3054643" y="2018697"/>
              <a:ext cx="30251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en-US" altLang="it-IT" sz="2800" b="1" baseline="0" dirty="0">
                  <a:latin typeface="Arial" charset="0"/>
                  <a:ea typeface="Calibri" charset="0"/>
                  <a:cs typeface="Times New Roman" charset="0"/>
                </a:rPr>
                <a:t>0.93 (0.83 – 1.04)</a:t>
              </a:r>
              <a:endParaRPr lang="de-DE" altLang="it-IT" sz="2800" b="1" baseline="0" dirty="0">
                <a:latin typeface="Calibri" charset="0"/>
                <a:ea typeface="Calibri" charset="0"/>
                <a:cs typeface="Times New Roman" charset="0"/>
              </a:endParaRPr>
            </a:p>
          </p:txBody>
        </p:sp>
        <p:sp>
          <p:nvSpPr>
            <p:cNvPr id="51222" name="Rettangolo 24"/>
            <p:cNvSpPr>
              <a:spLocks noChangeArrowheads="1"/>
            </p:cNvSpPr>
            <p:nvPr/>
          </p:nvSpPr>
          <p:spPr bwMode="auto">
            <a:xfrm>
              <a:off x="3897711" y="2555321"/>
              <a:ext cx="1430704" cy="52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en-US" altLang="it-IT" sz="2800" b="1" baseline="0" dirty="0">
                  <a:latin typeface="Arial" charset="0"/>
                  <a:ea typeface="Calibri" charset="0"/>
                  <a:cs typeface="Times New Roman" charset="0"/>
                </a:rPr>
                <a:t>P=0.23</a:t>
              </a:r>
              <a:endParaRPr lang="de-DE" altLang="it-IT" sz="2800" b="1" baseline="0" dirty="0">
                <a:latin typeface="Calibri" charset="0"/>
                <a:ea typeface="Calibri" charset="0"/>
                <a:cs typeface="Times New Roman" charset="0"/>
              </a:endParaRPr>
            </a:p>
          </p:txBody>
        </p:sp>
        <p:sp>
          <p:nvSpPr>
            <p:cNvPr id="51223" name="Rettangolo 25"/>
            <p:cNvSpPr>
              <a:spLocks noChangeArrowheads="1"/>
            </p:cNvSpPr>
            <p:nvPr/>
          </p:nvSpPr>
          <p:spPr bwMode="auto">
            <a:xfrm>
              <a:off x="3077084" y="1493714"/>
              <a:ext cx="30027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en-US" altLang="it-IT" sz="2800" b="1" baseline="0">
                  <a:solidFill>
                    <a:srgbClr val="FFC000"/>
                  </a:solidFill>
                  <a:latin typeface="Arial" charset="0"/>
                  <a:ea typeface="Calibri" charset="0"/>
                  <a:cs typeface="Times New Roman" charset="0"/>
                </a:rPr>
                <a:t>Estimated Effect</a:t>
              </a:r>
              <a:endParaRPr lang="de-DE" altLang="it-IT" sz="2800" b="1" baseline="0">
                <a:solidFill>
                  <a:srgbClr val="FFC000"/>
                </a:solidFill>
                <a:latin typeface="Calibri" charset="0"/>
                <a:ea typeface="Calibri" charset="0"/>
                <a:cs typeface="Times New Roman" charset="0"/>
              </a:endParaRPr>
            </a:p>
          </p:txBody>
        </p:sp>
      </p:grpSp>
      <p:pic>
        <p:nvPicPr>
          <p:cNvPr id="51215" name="Bild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37" y="5749925"/>
            <a:ext cx="1101725"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3675" y="5626099"/>
            <a:ext cx="1900237" cy="785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17" name="Rettangolo 2"/>
          <p:cNvSpPr>
            <a:spLocks noChangeArrowheads="1"/>
          </p:cNvSpPr>
          <p:nvPr/>
        </p:nvSpPr>
        <p:spPr bwMode="auto">
          <a:xfrm>
            <a:off x="727075" y="971368"/>
            <a:ext cx="7704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s-IS" altLang="it-IT" sz="2000" baseline="0" dirty="0">
                <a:solidFill>
                  <a:srgbClr val="FFFFFF"/>
                </a:solidFill>
                <a:latin typeface="Arial" charset="0"/>
              </a:rPr>
              <a:t>PROVEnet  investigators JAMA. 2019 Jun 18;321(23):2292-2305</a:t>
            </a:r>
            <a:endParaRPr lang="it-IT" altLang="it-IT" sz="2000" baseline="0" dirty="0">
              <a:solidFill>
                <a:srgbClr val="FFFFFF"/>
              </a:solidFill>
              <a:latin typeface="Arial" charset="0"/>
            </a:endParaRPr>
          </a:p>
        </p:txBody>
      </p:sp>
      <p:cxnSp>
        <p:nvCxnSpPr>
          <p:cNvPr id="51218" name="Connettore 1 4"/>
          <p:cNvCxnSpPr>
            <a:cxnSpLocks noChangeShapeType="1"/>
          </p:cNvCxnSpPr>
          <p:nvPr/>
        </p:nvCxnSpPr>
        <p:spPr bwMode="auto">
          <a:xfrm>
            <a:off x="2032000" y="5292725"/>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51220" name="Connettore 1 28"/>
          <p:cNvCxnSpPr>
            <a:cxnSpLocks noChangeShapeType="1"/>
          </p:cNvCxnSpPr>
          <p:nvPr/>
        </p:nvCxnSpPr>
        <p:spPr bwMode="auto">
          <a:xfrm flipH="1" flipV="1">
            <a:off x="2147888" y="2128838"/>
            <a:ext cx="19050" cy="362108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23" name="CasellaDiTesto 22"/>
          <p:cNvSpPr txBox="1">
            <a:spLocks noChangeArrowheads="1"/>
          </p:cNvSpPr>
          <p:nvPr/>
        </p:nvSpPr>
        <p:spPr bwMode="auto">
          <a:xfrm rot="-1789666">
            <a:off x="1007417" y="3202781"/>
            <a:ext cx="6899275"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6000" baseline="0" dirty="0">
                <a:solidFill>
                  <a:srgbClr val="FF0000"/>
                </a:solidFill>
                <a:latin typeface="American Typewriter" charset="0"/>
                <a:ea typeface="American Typewriter" charset="0"/>
                <a:cs typeface="American Typewriter" charset="0"/>
              </a:rPr>
              <a:t>NO DIFFERENCE !</a:t>
            </a:r>
          </a:p>
        </p:txBody>
      </p:sp>
      <p:sp>
        <p:nvSpPr>
          <p:cNvPr id="28" name="CasellaDiTesto 27">
            <a:extLst>
              <a:ext uri="{FF2B5EF4-FFF2-40B4-BE49-F238E27FC236}">
                <a16:creationId xmlns:a16="http://schemas.microsoft.com/office/drawing/2014/main" id="{DDB2B9B8-83B3-3E43-948A-9AC6B8F692DF}"/>
              </a:ext>
            </a:extLst>
          </p:cNvPr>
          <p:cNvSpPr txBox="1"/>
          <p:nvPr/>
        </p:nvSpPr>
        <p:spPr>
          <a:xfrm>
            <a:off x="4974742" y="2360395"/>
            <a:ext cx="4001416" cy="3046988"/>
          </a:xfrm>
          <a:prstGeom prst="rect">
            <a:avLst/>
          </a:prstGeom>
          <a:solidFill>
            <a:srgbClr val="FF0000"/>
          </a:solidFill>
        </p:spPr>
        <p:txBody>
          <a:bodyPr wrap="none">
            <a:spAutoFit/>
          </a:bodyPr>
          <a:lstStyle/>
          <a:p>
            <a:pPr>
              <a:defRPr/>
            </a:pPr>
            <a:r>
              <a:rPr lang="it-IT" sz="2400" b="1" dirty="0">
                <a:solidFill>
                  <a:srgbClr val="FFFF00"/>
                </a:solidFill>
                <a:latin typeface="Arial" charset="0"/>
                <a:ea typeface="ＭＳ Ｐゴシック" charset="-128"/>
              </a:rPr>
              <a:t>In </a:t>
            </a:r>
            <a:r>
              <a:rPr lang="it-IT" sz="2400" b="1" dirty="0" err="1">
                <a:solidFill>
                  <a:srgbClr val="FFFF00"/>
                </a:solidFill>
                <a:latin typeface="Arial" charset="0"/>
                <a:ea typeface="ＭＳ Ｐゴシック" charset="-128"/>
              </a:rPr>
              <a:t>Higher</a:t>
            </a:r>
            <a:r>
              <a:rPr lang="it-IT" sz="2400" b="1" dirty="0">
                <a:solidFill>
                  <a:srgbClr val="FFFF00"/>
                </a:solidFill>
                <a:latin typeface="Arial" charset="0"/>
                <a:ea typeface="ＭＳ Ｐゴシック" charset="-128"/>
              </a:rPr>
              <a:t> PEEP </a:t>
            </a:r>
            <a:r>
              <a:rPr lang="it-IT" sz="2400" b="1" dirty="0" err="1">
                <a:solidFill>
                  <a:srgbClr val="FFFF00"/>
                </a:solidFill>
                <a:latin typeface="Arial" charset="0"/>
                <a:ea typeface="ＭＳ Ｐゴシック" charset="-128"/>
              </a:rPr>
              <a:t>group</a:t>
            </a:r>
            <a:r>
              <a:rPr lang="it-IT" sz="2400" b="1" dirty="0">
                <a:solidFill>
                  <a:srgbClr val="FFFF00"/>
                </a:solidFill>
                <a:latin typeface="Arial" charset="0"/>
                <a:ea typeface="ＭＳ Ｐゴシック" charset="-128"/>
              </a:rPr>
              <a:t>:</a:t>
            </a:r>
          </a:p>
          <a:p>
            <a:pPr marL="457200" indent="-457200">
              <a:buFont typeface="Wingdings" charset="2"/>
              <a:buChar char="v"/>
              <a:defRPr/>
            </a:pPr>
            <a:r>
              <a:rPr lang="it-IT" sz="2400" dirty="0">
                <a:solidFill>
                  <a:schemeClr val="bg1"/>
                </a:solidFill>
                <a:latin typeface="Arial" charset="0"/>
                <a:ea typeface="ＭＳ Ｐゴシック" charset="-128"/>
              </a:rPr>
              <a:t> </a:t>
            </a:r>
            <a:r>
              <a:rPr lang="it-IT" sz="2400" dirty="0" err="1">
                <a:solidFill>
                  <a:schemeClr val="bg1"/>
                </a:solidFill>
                <a:latin typeface="Arial" charset="0"/>
                <a:ea typeface="ＭＳ Ｐゴシック" charset="-128"/>
              </a:rPr>
              <a:t>Better</a:t>
            </a:r>
            <a:r>
              <a:rPr lang="it-IT" sz="2400" dirty="0">
                <a:solidFill>
                  <a:schemeClr val="bg1"/>
                </a:solidFill>
                <a:latin typeface="Arial" charset="0"/>
                <a:ea typeface="ＭＳ Ｐゴシック" charset="-128"/>
              </a:rPr>
              <a:t> </a:t>
            </a:r>
            <a:r>
              <a:rPr lang="it-IT" sz="2400" dirty="0" err="1">
                <a:solidFill>
                  <a:schemeClr val="bg1"/>
                </a:solidFill>
                <a:latin typeface="Arial" charset="0"/>
                <a:ea typeface="ＭＳ Ｐゴシック" charset="-128"/>
              </a:rPr>
              <a:t>intraop</a:t>
            </a:r>
            <a:r>
              <a:rPr lang="it-IT" sz="2400" dirty="0">
                <a:solidFill>
                  <a:schemeClr val="bg1"/>
                </a:solidFill>
                <a:latin typeface="Arial" charset="0"/>
                <a:ea typeface="ＭＳ Ｐゴシック" charset="-128"/>
              </a:rPr>
              <a:t> SatO</a:t>
            </a:r>
            <a:r>
              <a:rPr lang="it-IT" sz="2400" baseline="-25000" dirty="0">
                <a:solidFill>
                  <a:schemeClr val="bg1"/>
                </a:solidFill>
                <a:latin typeface="Arial" charset="0"/>
                <a:ea typeface="ＭＳ Ｐゴシック" charset="-128"/>
              </a:rPr>
              <a:t>2</a:t>
            </a:r>
          </a:p>
          <a:p>
            <a:pPr marL="457200" indent="-457200">
              <a:buFont typeface="Wingdings" charset="2"/>
              <a:buChar char="v"/>
              <a:defRPr/>
            </a:pPr>
            <a:r>
              <a:rPr lang="it-IT" sz="2400" dirty="0">
                <a:solidFill>
                  <a:schemeClr val="bg1"/>
                </a:solidFill>
                <a:latin typeface="Arial" charset="0"/>
                <a:ea typeface="ＭＳ Ｐゴシック" charset="-128"/>
              </a:rPr>
              <a:t> Lower </a:t>
            </a:r>
            <a:r>
              <a:rPr lang="it-IT" sz="2400" dirty="0" err="1">
                <a:solidFill>
                  <a:schemeClr val="bg1"/>
                </a:solidFill>
                <a:latin typeface="Arial" charset="0"/>
                <a:ea typeface="ＭＳ Ｐゴシック" charset="-128"/>
              </a:rPr>
              <a:t>intraop</a:t>
            </a:r>
            <a:r>
              <a:rPr lang="it-IT" sz="2400" dirty="0">
                <a:solidFill>
                  <a:schemeClr val="bg1"/>
                </a:solidFill>
                <a:latin typeface="Arial" charset="0"/>
                <a:ea typeface="ＭＳ Ｐゴシック" charset="-128"/>
              </a:rPr>
              <a:t> △</a:t>
            </a:r>
            <a:r>
              <a:rPr lang="it-IT" sz="2400" dirty="0" err="1">
                <a:solidFill>
                  <a:schemeClr val="bg1"/>
                </a:solidFill>
                <a:latin typeface="Arial" charset="0"/>
                <a:ea typeface="ＭＳ Ｐゴシック" charset="-128"/>
              </a:rPr>
              <a:t>P</a:t>
            </a:r>
            <a:endParaRPr lang="it-IT" sz="2400" dirty="0">
              <a:solidFill>
                <a:schemeClr val="bg1"/>
              </a:solidFill>
              <a:latin typeface="Arial" charset="0"/>
              <a:ea typeface="ＭＳ Ｐゴシック" charset="-128"/>
            </a:endParaRPr>
          </a:p>
          <a:p>
            <a:pPr marL="457200" indent="-457200">
              <a:buFont typeface="Wingdings" charset="2"/>
              <a:buChar char="v"/>
              <a:defRPr/>
            </a:pPr>
            <a:r>
              <a:rPr lang="it-IT" sz="2400" dirty="0">
                <a:solidFill>
                  <a:schemeClr val="bg1"/>
                </a:solidFill>
                <a:latin typeface="Arial" charset="0"/>
                <a:ea typeface="ＭＳ Ｐゴシック" charset="-128"/>
              </a:rPr>
              <a:t> More </a:t>
            </a:r>
            <a:r>
              <a:rPr lang="it-IT" sz="2400" dirty="0" err="1">
                <a:solidFill>
                  <a:schemeClr val="bg1"/>
                </a:solidFill>
                <a:latin typeface="Arial" charset="0"/>
                <a:ea typeface="ＭＳ Ｐゴシック" charset="-128"/>
              </a:rPr>
              <a:t>fluids</a:t>
            </a:r>
            <a:endParaRPr lang="it-IT" sz="2400" dirty="0">
              <a:solidFill>
                <a:schemeClr val="bg1"/>
              </a:solidFill>
              <a:latin typeface="Arial" charset="0"/>
              <a:ea typeface="ＭＳ Ｐゴシック" charset="-128"/>
            </a:endParaRPr>
          </a:p>
          <a:p>
            <a:pPr marL="457200" indent="-457200">
              <a:buFont typeface="Wingdings" charset="2"/>
              <a:buChar char="v"/>
              <a:defRPr/>
            </a:pPr>
            <a:r>
              <a:rPr lang="it-IT" sz="2400" dirty="0">
                <a:solidFill>
                  <a:schemeClr val="bg1"/>
                </a:solidFill>
                <a:latin typeface="Arial" charset="0"/>
                <a:ea typeface="ＭＳ Ｐゴシック" charset="-128"/>
              </a:rPr>
              <a:t> More </a:t>
            </a:r>
            <a:r>
              <a:rPr lang="it-IT" sz="2400" dirty="0" err="1">
                <a:solidFill>
                  <a:schemeClr val="bg1"/>
                </a:solidFill>
                <a:latin typeface="Arial" charset="0"/>
                <a:ea typeface="ＭＳ Ｐゴシック" charset="-128"/>
              </a:rPr>
              <a:t>vasoactive</a:t>
            </a:r>
            <a:r>
              <a:rPr lang="it-IT" sz="2400" dirty="0">
                <a:solidFill>
                  <a:schemeClr val="bg1"/>
                </a:solidFill>
                <a:latin typeface="Arial" charset="0"/>
                <a:ea typeface="ＭＳ Ｐゴシック" charset="-128"/>
              </a:rPr>
              <a:t> </a:t>
            </a:r>
            <a:r>
              <a:rPr lang="it-IT" sz="2400" dirty="0" err="1">
                <a:solidFill>
                  <a:schemeClr val="bg1"/>
                </a:solidFill>
                <a:latin typeface="Arial" charset="0"/>
                <a:ea typeface="ＭＳ Ｐゴシック" charset="-128"/>
              </a:rPr>
              <a:t>drugs</a:t>
            </a:r>
            <a:endParaRPr lang="it-IT" sz="2400" dirty="0">
              <a:solidFill>
                <a:schemeClr val="bg1"/>
              </a:solidFill>
              <a:latin typeface="Arial" charset="0"/>
              <a:ea typeface="ＭＳ Ｐゴシック" charset="-128"/>
            </a:endParaRPr>
          </a:p>
          <a:p>
            <a:pPr marL="457200" indent="-457200">
              <a:buFont typeface="Wingdings" charset="2"/>
              <a:buChar char="v"/>
              <a:defRPr/>
            </a:pPr>
            <a:r>
              <a:rPr lang="it-IT" sz="2400" dirty="0">
                <a:solidFill>
                  <a:schemeClr val="bg1"/>
                </a:solidFill>
                <a:latin typeface="Arial" charset="0"/>
                <a:ea typeface="ＭＳ Ｐゴシック" charset="-128"/>
              </a:rPr>
              <a:t> More bradicardia</a:t>
            </a:r>
          </a:p>
          <a:p>
            <a:pPr marL="457200" indent="-457200">
              <a:buFont typeface="Wingdings" charset="2"/>
              <a:buChar char="v"/>
              <a:defRPr/>
            </a:pPr>
            <a:r>
              <a:rPr lang="it-IT" sz="2400" dirty="0">
                <a:solidFill>
                  <a:schemeClr val="bg1"/>
                </a:solidFill>
                <a:latin typeface="Arial" charset="0"/>
                <a:ea typeface="ＭＳ Ｐゴシック" charset="-128"/>
              </a:rPr>
              <a:t> More </a:t>
            </a:r>
            <a:r>
              <a:rPr lang="it-IT" sz="2400" dirty="0" err="1">
                <a:solidFill>
                  <a:schemeClr val="bg1"/>
                </a:solidFill>
                <a:latin typeface="Arial" charset="0"/>
                <a:ea typeface="ＭＳ Ｐゴシック" charset="-128"/>
              </a:rPr>
              <a:t>pleural</a:t>
            </a:r>
            <a:r>
              <a:rPr lang="it-IT" sz="2400" dirty="0">
                <a:solidFill>
                  <a:schemeClr val="bg1"/>
                </a:solidFill>
                <a:latin typeface="Arial" charset="0"/>
                <a:ea typeface="ＭＳ Ｐゴシック" charset="-128"/>
              </a:rPr>
              <a:t> </a:t>
            </a:r>
            <a:r>
              <a:rPr lang="it-IT" sz="2400" dirty="0" err="1">
                <a:solidFill>
                  <a:schemeClr val="bg1"/>
                </a:solidFill>
                <a:latin typeface="Arial" charset="0"/>
                <a:ea typeface="ＭＳ Ｐゴシック" charset="-128"/>
              </a:rPr>
              <a:t>effusions</a:t>
            </a:r>
            <a:endParaRPr lang="it-IT" sz="2400" dirty="0">
              <a:solidFill>
                <a:schemeClr val="bg1"/>
              </a:solidFill>
              <a:latin typeface="Arial" charset="0"/>
              <a:ea typeface="ＭＳ Ｐゴシック" charset="-128"/>
            </a:endParaRPr>
          </a:p>
          <a:p>
            <a:pPr marL="457200" indent="-457200">
              <a:buFont typeface="Wingdings" charset="2"/>
              <a:buChar char="v"/>
              <a:defRPr/>
            </a:pPr>
            <a:r>
              <a:rPr lang="it-IT" sz="2400" dirty="0">
                <a:solidFill>
                  <a:schemeClr val="bg1"/>
                </a:solidFill>
                <a:latin typeface="Arial" charset="0"/>
                <a:ea typeface="ＭＳ Ｐゴシック" charset="-128"/>
              </a:rPr>
              <a:t> </a:t>
            </a:r>
            <a:r>
              <a:rPr lang="it-IT" sz="2400" dirty="0" err="1">
                <a:solidFill>
                  <a:schemeClr val="bg1"/>
                </a:solidFill>
                <a:latin typeface="Arial" charset="0"/>
                <a:ea typeface="ＭＳ Ｐゴシック" charset="-128"/>
              </a:rPr>
              <a:t>Higher</a:t>
            </a:r>
            <a:r>
              <a:rPr lang="it-IT" sz="2400" dirty="0">
                <a:solidFill>
                  <a:schemeClr val="bg1"/>
                </a:solidFill>
                <a:latin typeface="Arial" charset="0"/>
                <a:ea typeface="ＭＳ Ｐゴシック" charset="-128"/>
              </a:rPr>
              <a:t> post-op </a:t>
            </a:r>
            <a:r>
              <a:rPr lang="it-IT" sz="2400" dirty="0" err="1">
                <a:solidFill>
                  <a:schemeClr val="bg1"/>
                </a:solidFill>
                <a:latin typeface="Arial" charset="0"/>
                <a:ea typeface="ＭＳ Ｐゴシック" charset="-128"/>
              </a:rPr>
              <a:t>mortality</a:t>
            </a:r>
            <a:endParaRPr lang="it-IT" sz="2400" dirty="0">
              <a:solidFill>
                <a:schemeClr val="bg1"/>
              </a:solidFill>
              <a:latin typeface="Arial" charset="0"/>
              <a:ea typeface="ＭＳ Ｐゴシック" charset="-128"/>
            </a:endParaRPr>
          </a:p>
        </p:txBody>
      </p:sp>
      <p:sp>
        <p:nvSpPr>
          <p:cNvPr id="29" name="Rectangle 2">
            <a:extLst>
              <a:ext uri="{FF2B5EF4-FFF2-40B4-BE49-F238E27FC236}">
                <a16:creationId xmlns:a16="http://schemas.microsoft.com/office/drawing/2014/main" id="{1893E955-14C1-C445-B589-4A182018FA67}"/>
              </a:ext>
            </a:extLst>
          </p:cNvPr>
          <p:cNvSpPr txBox="1">
            <a:spLocks noChangeArrowheads="1"/>
          </p:cNvSpPr>
          <p:nvPr/>
        </p:nvSpPr>
        <p:spPr bwMode="auto">
          <a:xfrm>
            <a:off x="0" y="6477000"/>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4"/>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339539023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25"/>
          <p:cNvCxnSpPr/>
          <p:nvPr/>
        </p:nvCxnSpPr>
        <p:spPr bwMode="auto">
          <a:xfrm>
            <a:off x="53094" y="1506349"/>
            <a:ext cx="8964613" cy="1587"/>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64515" name="Rettangolo 10"/>
          <p:cNvSpPr>
            <a:spLocks noChangeArrowheads="1"/>
          </p:cNvSpPr>
          <p:nvPr/>
        </p:nvSpPr>
        <p:spPr bwMode="auto">
          <a:xfrm>
            <a:off x="1476868" y="1019955"/>
            <a:ext cx="5968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hr-HR" altLang="it-IT" sz="2000" baseline="0" dirty="0" err="1">
                <a:latin typeface="Arial" charset="0"/>
                <a:ea typeface="Arial" charset="0"/>
                <a:cs typeface="Arial" charset="0"/>
              </a:rPr>
              <a:t>Ball</a:t>
            </a:r>
            <a:r>
              <a:rPr lang="hr-HR" altLang="it-IT" sz="2000" baseline="0" dirty="0">
                <a:latin typeface="Arial" charset="0"/>
                <a:ea typeface="Arial" charset="0"/>
                <a:cs typeface="Arial" charset="0"/>
              </a:rPr>
              <a:t> L </a:t>
            </a:r>
            <a:r>
              <a:rPr lang="hr-HR" altLang="it-IT" sz="2000" baseline="0" dirty="0" err="1">
                <a:latin typeface="Arial" charset="0"/>
                <a:ea typeface="Arial" charset="0"/>
                <a:cs typeface="Arial" charset="0"/>
              </a:rPr>
              <a:t>et</a:t>
            </a:r>
            <a:r>
              <a:rPr lang="hr-HR" altLang="it-IT" sz="2000" baseline="0" dirty="0">
                <a:latin typeface="Arial" charset="0"/>
                <a:ea typeface="Arial" charset="0"/>
                <a:cs typeface="Arial" charset="0"/>
              </a:rPr>
              <a:t> </a:t>
            </a:r>
            <a:r>
              <a:rPr lang="hr-HR" altLang="it-IT" sz="2000" baseline="0" dirty="0" err="1">
                <a:latin typeface="Arial" charset="0"/>
                <a:ea typeface="Arial" charset="0"/>
                <a:cs typeface="Arial" charset="0"/>
              </a:rPr>
              <a:t>al</a:t>
            </a:r>
            <a:r>
              <a:rPr lang="hr-HR" altLang="it-IT" sz="2000" baseline="0" dirty="0">
                <a:latin typeface="Arial" charset="0"/>
                <a:ea typeface="Arial" charset="0"/>
                <a:cs typeface="Arial" charset="0"/>
              </a:rPr>
              <a:t>. </a:t>
            </a:r>
            <a:r>
              <a:rPr lang="hr-HR" sz="2000" dirty="0">
                <a:latin typeface="Arial" charset="0"/>
                <a:ea typeface="Arial" charset="0"/>
                <a:cs typeface="Arial" charset="0"/>
              </a:rPr>
              <a:t>Br J </a:t>
            </a:r>
            <a:r>
              <a:rPr lang="hr-HR" sz="2000" dirty="0" err="1">
                <a:latin typeface="Arial" charset="0"/>
                <a:ea typeface="Arial" charset="0"/>
                <a:cs typeface="Arial" charset="0"/>
              </a:rPr>
              <a:t>Anaesth</a:t>
            </a:r>
            <a:r>
              <a:rPr lang="hr-HR" sz="2000" dirty="0">
                <a:latin typeface="Arial" charset="0"/>
                <a:ea typeface="Arial" charset="0"/>
                <a:cs typeface="Arial" charset="0"/>
              </a:rPr>
              <a:t>. 2018 Oct;121(4):899-908</a:t>
            </a:r>
            <a:endParaRPr lang="it-IT" altLang="it-IT" sz="2000" baseline="0" dirty="0">
              <a:latin typeface="Arial" charset="0"/>
              <a:ea typeface="Arial" charset="0"/>
              <a:cs typeface="Arial" charset="0"/>
            </a:endParaRPr>
          </a:p>
        </p:txBody>
      </p:sp>
      <p:sp>
        <p:nvSpPr>
          <p:cNvPr id="64516" name="Rettangolo 2"/>
          <p:cNvSpPr>
            <a:spLocks noChangeArrowheads="1"/>
          </p:cNvSpPr>
          <p:nvPr/>
        </p:nvSpPr>
        <p:spPr bwMode="auto">
          <a:xfrm>
            <a:off x="-164076" y="1547703"/>
            <a:ext cx="94281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it-IT" altLang="it-IT" sz="2000" b="1" baseline="0" dirty="0">
                <a:solidFill>
                  <a:srgbClr val="FFC000"/>
                </a:solidFill>
                <a:latin typeface="Arial" charset="0"/>
              </a:rPr>
              <a:t>2012 obese </a:t>
            </a:r>
            <a:r>
              <a:rPr lang="it-IT" altLang="it-IT" sz="2000" b="1" baseline="0" dirty="0" err="1">
                <a:solidFill>
                  <a:srgbClr val="FFC000"/>
                </a:solidFill>
                <a:latin typeface="Arial" charset="0"/>
              </a:rPr>
              <a:t>patients</a:t>
            </a:r>
            <a:r>
              <a:rPr lang="it-IT" altLang="it-IT" sz="2000" b="1" baseline="0" dirty="0">
                <a:solidFill>
                  <a:srgbClr val="FFC000"/>
                </a:solidFill>
                <a:latin typeface="Arial" charset="0"/>
              </a:rPr>
              <a:t> from 135 hospitals </a:t>
            </a:r>
          </a:p>
          <a:p>
            <a:pPr algn="ctr">
              <a:spcBef>
                <a:spcPct val="0"/>
              </a:spcBef>
              <a:buFontTx/>
              <a:buNone/>
            </a:pPr>
            <a:r>
              <a:rPr lang="it-IT" altLang="it-IT" sz="2000" b="1" baseline="0" dirty="0" err="1">
                <a:solidFill>
                  <a:srgbClr val="FFC000"/>
                </a:solidFill>
                <a:latin typeface="Arial" charset="0"/>
              </a:rPr>
              <a:t>across</a:t>
            </a:r>
            <a:r>
              <a:rPr lang="it-IT" altLang="it-IT" sz="2000" b="1" baseline="0" dirty="0">
                <a:solidFill>
                  <a:srgbClr val="FFC000"/>
                </a:solidFill>
                <a:latin typeface="Arial" charset="0"/>
              </a:rPr>
              <a:t> 29 </a:t>
            </a:r>
            <a:r>
              <a:rPr lang="it-IT" altLang="it-IT" sz="2000" b="1" baseline="0" dirty="0" err="1">
                <a:solidFill>
                  <a:srgbClr val="FFC000"/>
                </a:solidFill>
                <a:latin typeface="Arial" charset="0"/>
              </a:rPr>
              <a:t>countries</a:t>
            </a:r>
            <a:r>
              <a:rPr lang="it-IT" altLang="it-IT" sz="2000" b="1" baseline="0" dirty="0">
                <a:solidFill>
                  <a:srgbClr val="FFC000"/>
                </a:solidFill>
                <a:latin typeface="Arial" charset="0"/>
              </a:rPr>
              <a:t> in Europe, North America, North Africa &amp; Middle East</a:t>
            </a:r>
            <a:endParaRPr lang="it-IT" altLang="it-IT" sz="2000" b="1" dirty="0">
              <a:solidFill>
                <a:srgbClr val="FFC000"/>
              </a:solidFill>
              <a:latin typeface="Arial" charset="0"/>
            </a:endParaRPr>
          </a:p>
        </p:txBody>
      </p:sp>
      <p:sp>
        <p:nvSpPr>
          <p:cNvPr id="64520" name="Rettangolo 7"/>
          <p:cNvSpPr>
            <a:spLocks noChangeArrowheads="1"/>
          </p:cNvSpPr>
          <p:nvPr/>
        </p:nvSpPr>
        <p:spPr bwMode="auto">
          <a:xfrm>
            <a:off x="-818309" y="-36960"/>
            <a:ext cx="106949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dirty="0" err="1">
                <a:solidFill>
                  <a:srgbClr val="FFFF00"/>
                </a:solidFill>
                <a:latin typeface="Arial" charset="0"/>
              </a:rPr>
              <a:t>Recruitment</a:t>
            </a:r>
            <a:r>
              <a:rPr lang="it-IT" altLang="it-IT" dirty="0">
                <a:solidFill>
                  <a:srgbClr val="FFFF00"/>
                </a:solidFill>
                <a:latin typeface="Arial" charset="0"/>
              </a:rPr>
              <a:t> by </a:t>
            </a:r>
            <a:r>
              <a:rPr lang="it-IT" altLang="it-IT" dirty="0" err="1">
                <a:solidFill>
                  <a:srgbClr val="FFFF00"/>
                </a:solidFill>
                <a:latin typeface="Arial" charset="0"/>
              </a:rPr>
              <a:t>bag</a:t>
            </a:r>
            <a:r>
              <a:rPr lang="it-IT" altLang="it-IT" dirty="0">
                <a:solidFill>
                  <a:srgbClr val="FFFF00"/>
                </a:solidFill>
                <a:latin typeface="Arial" charset="0"/>
              </a:rPr>
              <a:t> </a:t>
            </a:r>
            <a:r>
              <a:rPr lang="it-IT" altLang="it-IT" dirty="0" err="1">
                <a:solidFill>
                  <a:srgbClr val="FFFF00"/>
                </a:solidFill>
                <a:latin typeface="Arial" charset="0"/>
              </a:rPr>
              <a:t>squeezing</a:t>
            </a:r>
            <a:r>
              <a:rPr lang="it-IT" altLang="it-IT" dirty="0">
                <a:solidFill>
                  <a:srgbClr val="FFFF00"/>
                </a:solidFill>
                <a:latin typeface="Arial" charset="0"/>
              </a:rPr>
              <a:t> </a:t>
            </a:r>
            <a:r>
              <a:rPr lang="it-IT" altLang="it-IT" dirty="0" err="1">
                <a:solidFill>
                  <a:srgbClr val="FFFF00"/>
                </a:solidFill>
                <a:latin typeface="Arial" charset="0"/>
              </a:rPr>
              <a:t>increases</a:t>
            </a:r>
            <a:endParaRPr lang="it-IT" altLang="it-IT" dirty="0">
              <a:solidFill>
                <a:srgbClr val="FFFF00"/>
              </a:solidFill>
              <a:latin typeface="Arial" charset="0"/>
            </a:endParaRPr>
          </a:p>
          <a:p>
            <a:pPr algn="ctr" eaLnBrk="1" hangingPunct="1">
              <a:spcBef>
                <a:spcPct val="0"/>
              </a:spcBef>
              <a:buFontTx/>
              <a:buNone/>
            </a:pPr>
            <a:r>
              <a:rPr lang="it-IT" altLang="it-IT" dirty="0" err="1">
                <a:solidFill>
                  <a:srgbClr val="FFFF00"/>
                </a:solidFill>
                <a:latin typeface="Arial" charset="0"/>
              </a:rPr>
              <a:t>Postoperative</a:t>
            </a:r>
            <a:r>
              <a:rPr lang="it-IT" altLang="it-IT" dirty="0">
                <a:solidFill>
                  <a:srgbClr val="FFFF00"/>
                </a:solidFill>
                <a:latin typeface="Arial" charset="0"/>
              </a:rPr>
              <a:t> </a:t>
            </a:r>
            <a:r>
              <a:rPr lang="it-IT" altLang="it-IT" dirty="0" err="1">
                <a:solidFill>
                  <a:srgbClr val="FFFF00"/>
                </a:solidFill>
                <a:latin typeface="Arial" charset="0"/>
              </a:rPr>
              <a:t>pulmonary</a:t>
            </a:r>
            <a:r>
              <a:rPr lang="it-IT" altLang="it-IT" dirty="0">
                <a:solidFill>
                  <a:srgbClr val="FFFF00"/>
                </a:solidFill>
                <a:latin typeface="Arial" charset="0"/>
              </a:rPr>
              <a:t> </a:t>
            </a:r>
            <a:r>
              <a:rPr lang="it-IT" altLang="it-IT" dirty="0" err="1">
                <a:solidFill>
                  <a:srgbClr val="FFFF00"/>
                </a:solidFill>
                <a:latin typeface="Arial" charset="0"/>
              </a:rPr>
              <a:t>complications</a:t>
            </a:r>
            <a:endParaRPr lang="it-IT" altLang="it-IT" baseline="0" dirty="0">
              <a:solidFill>
                <a:srgbClr val="FFFF00"/>
              </a:solidFill>
              <a:latin typeface="Arial" charset="0"/>
            </a:endParaRPr>
          </a:p>
        </p:txBody>
      </p:sp>
      <p:grpSp>
        <p:nvGrpSpPr>
          <p:cNvPr id="3" name="Gruppo 2"/>
          <p:cNvGrpSpPr/>
          <p:nvPr/>
        </p:nvGrpSpPr>
        <p:grpSpPr>
          <a:xfrm>
            <a:off x="765401" y="2307318"/>
            <a:ext cx="7493227" cy="4149724"/>
            <a:chOff x="750887" y="2207533"/>
            <a:chExt cx="7966075" cy="4327525"/>
          </a:xfrm>
        </p:grpSpPr>
        <p:pic>
          <p:nvPicPr>
            <p:cNvPr id="64514"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0887" y="2207533"/>
              <a:ext cx="7966075"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ttangolo 2"/>
            <p:cNvSpPr>
              <a:spLocks noChangeArrowheads="1"/>
            </p:cNvSpPr>
            <p:nvPr/>
          </p:nvSpPr>
          <p:spPr bwMode="auto">
            <a:xfrm>
              <a:off x="900113" y="5949950"/>
              <a:ext cx="7704137" cy="358775"/>
            </a:xfrm>
            <a:prstGeom prst="rect">
              <a:avLst/>
            </a:prstGeom>
            <a:solidFill>
              <a:srgbClr val="FF0000">
                <a:alpha val="32156"/>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it-IT" altLang="it-IT" sz="2800">
                <a:solidFill>
                  <a:schemeClr val="bg1"/>
                </a:solidFill>
                <a:latin typeface="Arial" charset="0"/>
              </a:endParaRPr>
            </a:p>
          </p:txBody>
        </p:sp>
        <p:sp>
          <p:nvSpPr>
            <p:cNvPr id="64518" name="Rettangolo 8"/>
            <p:cNvSpPr>
              <a:spLocks noChangeArrowheads="1"/>
            </p:cNvSpPr>
            <p:nvPr/>
          </p:nvSpPr>
          <p:spPr bwMode="auto">
            <a:xfrm>
              <a:off x="881063" y="4797425"/>
              <a:ext cx="7705725" cy="360363"/>
            </a:xfrm>
            <a:prstGeom prst="rect">
              <a:avLst/>
            </a:prstGeom>
            <a:solidFill>
              <a:srgbClr val="FF0000">
                <a:alpha val="32156"/>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it-IT" altLang="it-IT" sz="2800">
                <a:solidFill>
                  <a:schemeClr val="bg1"/>
                </a:solidFill>
                <a:latin typeface="Arial" charset="0"/>
              </a:endParaRPr>
            </a:p>
          </p:txBody>
        </p:sp>
        <p:sp>
          <p:nvSpPr>
            <p:cNvPr id="64521" name="Rettangolo 8"/>
            <p:cNvSpPr>
              <a:spLocks noChangeArrowheads="1"/>
            </p:cNvSpPr>
            <p:nvPr/>
          </p:nvSpPr>
          <p:spPr bwMode="auto">
            <a:xfrm>
              <a:off x="755650" y="3997325"/>
              <a:ext cx="7848600" cy="360363"/>
            </a:xfrm>
            <a:prstGeom prst="rect">
              <a:avLst/>
            </a:prstGeom>
            <a:solidFill>
              <a:srgbClr val="FFC000">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it-IT" altLang="it-IT" sz="2800">
                <a:solidFill>
                  <a:schemeClr val="bg1"/>
                </a:solidFill>
                <a:latin typeface="Arial" charset="0"/>
              </a:endParaRPr>
            </a:p>
          </p:txBody>
        </p:sp>
      </p:grpSp>
      <p:sp>
        <p:nvSpPr>
          <p:cNvPr id="12" name="Rectangle 2"/>
          <p:cNvSpPr txBox="1">
            <a:spLocks noChangeArrowheads="1"/>
          </p:cNvSpPr>
          <p:nvPr/>
        </p:nvSpPr>
        <p:spPr bwMode="auto">
          <a:xfrm>
            <a:off x="53094" y="6482109"/>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mr-IN" sz="1600" dirty="0">
                <a:solidFill>
                  <a:schemeClr val="bg1">
                    <a:lumMod val="50000"/>
                    <a:lumOff val="50000"/>
                  </a:schemeClr>
                </a:solidFill>
                <a:cs typeface="Arial" charset="0"/>
              </a:rPr>
              <a:t>–</a:t>
            </a:r>
            <a:r>
              <a:rPr lang="en-US" sz="1600" dirty="0">
                <a:solidFill>
                  <a:schemeClr val="bg1">
                    <a:lumMod val="50000"/>
                    <a:lumOff val="50000"/>
                  </a:schemeClr>
                </a:solidFill>
                <a:cs typeface="Arial" charset="0"/>
              </a:rPr>
              <a:t> </a:t>
            </a:r>
            <a:r>
              <a:rPr lang="en-US" sz="1600" dirty="0" err="1">
                <a:solidFill>
                  <a:schemeClr val="bg1">
                    <a:lumMod val="50000"/>
                    <a:lumOff val="50000"/>
                  </a:schemeClr>
                </a:solidFill>
                <a:cs typeface="Arial" charset="0"/>
              </a:rPr>
              <a:t>www.provenet.eu</a:t>
            </a:r>
            <a:r>
              <a:rPr lang="en-US" sz="1600" dirty="0">
                <a:solidFill>
                  <a:schemeClr val="bg1">
                    <a:lumMod val="50000"/>
                    <a:lumOff val="50000"/>
                  </a:schemeClr>
                </a:solidFill>
                <a:cs typeface="Arial" charset="0"/>
              </a:rPr>
              <a:t>   </a:t>
            </a:r>
            <a:endParaRPr lang="en-US" sz="1600" dirty="0">
              <a:cs typeface="Arial" charset="0"/>
            </a:endParaRPr>
          </a:p>
        </p:txBody>
      </p:sp>
    </p:spTree>
    <p:extLst>
      <p:ext uri="{BB962C8B-B14F-4D97-AF65-F5344CB8AC3E}">
        <p14:creationId xmlns:p14="http://schemas.microsoft.com/office/powerpoint/2010/main" val="1792301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magine 8" descr="Schermafbeelding 2013-06-22 om 12.57.0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513" y="3136900"/>
            <a:ext cx="2306637"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ttangolo 9"/>
          <p:cNvSpPr>
            <a:spLocks noChangeArrowheads="1"/>
          </p:cNvSpPr>
          <p:nvPr/>
        </p:nvSpPr>
        <p:spPr bwMode="auto">
          <a:xfrm>
            <a:off x="4603750" y="5864225"/>
            <a:ext cx="4464050" cy="584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a:solidFill>
                  <a:srgbClr val="FFFF00"/>
                </a:solidFill>
              </a:rPr>
              <a:t>http://www.provenet.eu/</a:t>
            </a:r>
          </a:p>
        </p:txBody>
      </p:sp>
      <p:sp>
        <p:nvSpPr>
          <p:cNvPr id="18435" name="Rettangolo 10"/>
          <p:cNvSpPr>
            <a:spLocks noChangeArrowheads="1"/>
          </p:cNvSpPr>
          <p:nvPr/>
        </p:nvSpPr>
        <p:spPr bwMode="auto">
          <a:xfrm>
            <a:off x="74613" y="4240213"/>
            <a:ext cx="5610225" cy="2308225"/>
          </a:xfrm>
          <a:prstGeom prst="rect">
            <a:avLst/>
          </a:prstGeom>
          <a:noFill/>
          <a:ln>
            <a:noFill/>
          </a:ln>
          <a:extLst>
            <a:ext uri="{909E8E84-426E-40dd-AFC4-6F175D3DCCD1}"/>
            <a:ext uri="{91240B29-F687-4f45-9708-019B960494DF}"/>
          </a:extLst>
        </p:spPr>
        <p:txBody>
          <a:bodyPr>
            <a:spAutoFit/>
          </a:bodyPr>
          <a:lstStyle/>
          <a:p>
            <a:pPr>
              <a:defRPr/>
            </a:pPr>
            <a:r>
              <a:rPr lang="it-IT" sz="2400" dirty="0">
                <a:solidFill>
                  <a:srgbClr val="FFFF00"/>
                </a:solidFill>
              </a:rPr>
              <a:t>To </a:t>
            </a:r>
            <a:r>
              <a:rPr lang="it-IT" sz="2400" dirty="0" err="1">
                <a:solidFill>
                  <a:srgbClr val="FFFF00"/>
                </a:solidFill>
              </a:rPr>
              <a:t>perform</a:t>
            </a:r>
            <a:r>
              <a:rPr lang="it-IT" sz="2400" dirty="0">
                <a:solidFill>
                  <a:srgbClr val="FFFF00"/>
                </a:solidFill>
              </a:rPr>
              <a:t>: </a:t>
            </a:r>
          </a:p>
          <a:p>
            <a:pPr marL="457200" indent="-457200">
              <a:buFont typeface="Wingdings" charset="2"/>
              <a:buChar char="v"/>
              <a:defRPr/>
            </a:pPr>
            <a:r>
              <a:rPr lang="it-IT" sz="2400" dirty="0" err="1">
                <a:solidFill>
                  <a:srgbClr val="FFFFFF"/>
                </a:solidFill>
              </a:rPr>
              <a:t>Multicenter</a:t>
            </a:r>
            <a:r>
              <a:rPr lang="it-IT" sz="2400" dirty="0">
                <a:solidFill>
                  <a:srgbClr val="FFFFFF"/>
                </a:solidFill>
              </a:rPr>
              <a:t> </a:t>
            </a:r>
            <a:r>
              <a:rPr lang="it-IT" sz="2400" dirty="0" err="1">
                <a:solidFill>
                  <a:srgbClr val="FFFFFF"/>
                </a:solidFill>
              </a:rPr>
              <a:t>observational</a:t>
            </a:r>
            <a:r>
              <a:rPr lang="it-IT" sz="2400" dirty="0">
                <a:solidFill>
                  <a:srgbClr val="FFFFFF"/>
                </a:solidFill>
              </a:rPr>
              <a:t> </a:t>
            </a:r>
            <a:r>
              <a:rPr lang="it-IT" sz="2400" dirty="0" err="1">
                <a:solidFill>
                  <a:srgbClr val="FFFFFF"/>
                </a:solidFill>
              </a:rPr>
              <a:t>studies</a:t>
            </a:r>
            <a:r>
              <a:rPr lang="it-IT" sz="2400" dirty="0">
                <a:solidFill>
                  <a:srgbClr val="FFFFFF"/>
                </a:solidFill>
              </a:rPr>
              <a:t> </a:t>
            </a:r>
          </a:p>
          <a:p>
            <a:pPr marL="457200" indent="-457200">
              <a:buFont typeface="Wingdings" charset="2"/>
              <a:buChar char="v"/>
              <a:defRPr/>
            </a:pPr>
            <a:r>
              <a:rPr lang="it-IT" sz="2400" dirty="0" err="1">
                <a:solidFill>
                  <a:srgbClr val="FFFFFF"/>
                </a:solidFill>
              </a:rPr>
              <a:t>Randomized</a:t>
            </a:r>
            <a:r>
              <a:rPr lang="it-IT" sz="2400" dirty="0">
                <a:solidFill>
                  <a:srgbClr val="FFFFFF"/>
                </a:solidFill>
              </a:rPr>
              <a:t> </a:t>
            </a:r>
            <a:r>
              <a:rPr lang="it-IT" sz="2400" dirty="0" err="1">
                <a:solidFill>
                  <a:srgbClr val="FFFFFF"/>
                </a:solidFill>
              </a:rPr>
              <a:t>controlled</a:t>
            </a:r>
            <a:r>
              <a:rPr lang="it-IT" sz="2400" dirty="0">
                <a:solidFill>
                  <a:srgbClr val="FFFFFF"/>
                </a:solidFill>
              </a:rPr>
              <a:t> trials</a:t>
            </a:r>
          </a:p>
          <a:p>
            <a:pPr marL="457200" indent="-457200">
              <a:buFont typeface="Wingdings" charset="2"/>
              <a:buChar char="v"/>
              <a:defRPr/>
            </a:pPr>
            <a:r>
              <a:rPr lang="it-IT" sz="2400" dirty="0">
                <a:solidFill>
                  <a:srgbClr val="FFFFFF"/>
                </a:solidFill>
              </a:rPr>
              <a:t>Meta-</a:t>
            </a:r>
            <a:r>
              <a:rPr lang="it-IT" sz="2400" dirty="0" err="1">
                <a:solidFill>
                  <a:srgbClr val="FFFFFF"/>
                </a:solidFill>
              </a:rPr>
              <a:t>analysis</a:t>
            </a:r>
            <a:endParaRPr lang="it-IT" sz="2400" dirty="0">
              <a:solidFill>
                <a:srgbClr val="FFFFFF"/>
              </a:solidFill>
            </a:endParaRPr>
          </a:p>
          <a:p>
            <a:pPr marL="457200" indent="-457200">
              <a:buFont typeface="Wingdings" charset="2"/>
              <a:buChar char="v"/>
              <a:defRPr/>
            </a:pPr>
            <a:r>
              <a:rPr lang="it-IT" sz="2400" dirty="0" err="1">
                <a:solidFill>
                  <a:srgbClr val="FFFFFF"/>
                </a:solidFill>
              </a:rPr>
              <a:t>Health</a:t>
            </a:r>
            <a:r>
              <a:rPr lang="it-IT" sz="2400" dirty="0">
                <a:solidFill>
                  <a:srgbClr val="FFFFFF"/>
                </a:solidFill>
              </a:rPr>
              <a:t> economy </a:t>
            </a:r>
            <a:r>
              <a:rPr lang="it-IT" sz="2400" dirty="0" err="1">
                <a:solidFill>
                  <a:srgbClr val="FFFFFF"/>
                </a:solidFill>
              </a:rPr>
              <a:t>analysis</a:t>
            </a:r>
            <a:endParaRPr lang="it-IT" sz="2400" dirty="0">
              <a:solidFill>
                <a:srgbClr val="FFFFFF"/>
              </a:solidFill>
            </a:endParaRPr>
          </a:p>
          <a:p>
            <a:pPr marL="457200" indent="-457200">
              <a:buFont typeface="Wingdings" charset="2"/>
              <a:buChar char="v"/>
              <a:defRPr/>
            </a:pPr>
            <a:r>
              <a:rPr lang="it-IT" sz="2400" dirty="0" err="1">
                <a:solidFill>
                  <a:srgbClr val="FFFFFF"/>
                </a:solidFill>
              </a:rPr>
              <a:t>Translation</a:t>
            </a:r>
            <a:r>
              <a:rPr lang="it-IT" sz="2400" dirty="0">
                <a:solidFill>
                  <a:srgbClr val="FFFFFF"/>
                </a:solidFill>
              </a:rPr>
              <a:t> and </a:t>
            </a:r>
            <a:r>
              <a:rPr lang="it-IT" sz="2400" dirty="0" err="1">
                <a:solidFill>
                  <a:srgbClr val="FFFFFF"/>
                </a:solidFill>
              </a:rPr>
              <a:t>education</a:t>
            </a:r>
            <a:endParaRPr lang="it-IT" sz="2400" dirty="0">
              <a:solidFill>
                <a:srgbClr val="FFFFFF"/>
              </a:solidFill>
            </a:endParaRPr>
          </a:p>
        </p:txBody>
      </p:sp>
      <p:sp>
        <p:nvSpPr>
          <p:cNvPr id="18436" name="Text Box 17"/>
          <p:cNvSpPr txBox="1">
            <a:spLocks noChangeArrowheads="1"/>
          </p:cNvSpPr>
          <p:nvPr/>
        </p:nvSpPr>
        <p:spPr bwMode="auto">
          <a:xfrm>
            <a:off x="530225" y="-15875"/>
            <a:ext cx="8067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4000" b="1">
                <a:solidFill>
                  <a:srgbClr val="FFFF00"/>
                </a:solidFill>
              </a:rPr>
              <a:t>PRO</a:t>
            </a:r>
            <a:r>
              <a:rPr lang="it-IT" altLang="it-IT" sz="4000" b="1">
                <a:solidFill>
                  <a:srgbClr val="FFFFFF"/>
                </a:solidFill>
              </a:rPr>
              <a:t>tective</a:t>
            </a:r>
            <a:r>
              <a:rPr lang="it-IT" altLang="it-IT" sz="4000" b="1"/>
              <a:t> </a:t>
            </a:r>
            <a:r>
              <a:rPr lang="it-IT" altLang="it-IT" sz="4000" b="1">
                <a:solidFill>
                  <a:srgbClr val="FFFF00"/>
                </a:solidFill>
              </a:rPr>
              <a:t>VE</a:t>
            </a:r>
            <a:r>
              <a:rPr lang="it-IT" altLang="it-IT" sz="4000" b="1">
                <a:solidFill>
                  <a:srgbClr val="FFFFFF"/>
                </a:solidFill>
              </a:rPr>
              <a:t>ntilation</a:t>
            </a:r>
            <a:r>
              <a:rPr lang="it-IT" altLang="it-IT" sz="4000" b="1"/>
              <a:t> </a:t>
            </a:r>
            <a:r>
              <a:rPr lang="it-IT" altLang="it-IT" sz="4000" b="1">
                <a:solidFill>
                  <a:srgbClr val="FFFF00"/>
                </a:solidFill>
              </a:rPr>
              <a:t>NET</a:t>
            </a:r>
            <a:r>
              <a:rPr lang="it-IT" altLang="it-IT" sz="4000" b="1">
                <a:solidFill>
                  <a:srgbClr val="FFFFFF"/>
                </a:solidFill>
              </a:rPr>
              <a:t>work</a:t>
            </a:r>
          </a:p>
        </p:txBody>
      </p:sp>
      <p:sp>
        <p:nvSpPr>
          <p:cNvPr id="18440" name="Line 4"/>
          <p:cNvSpPr>
            <a:spLocks noChangeShapeType="1"/>
          </p:cNvSpPr>
          <p:nvPr/>
        </p:nvSpPr>
        <p:spPr bwMode="auto">
          <a:xfrm>
            <a:off x="279400" y="696913"/>
            <a:ext cx="8413750" cy="28575"/>
          </a:xfrm>
          <a:prstGeom prst="line">
            <a:avLst/>
          </a:prstGeom>
          <a:noFill/>
          <a:ln w="38100">
            <a:solidFill>
              <a:srgbClr val="FF0000"/>
            </a:solidFill>
            <a:round/>
            <a:headEnd/>
            <a:tailEnd/>
          </a:ln>
          <a:extLst>
            <a:ext uri="{909E8E84-426E-40dd-AFC4-6F175D3DCCD1}"/>
          </a:extLst>
        </p:spPr>
        <p:txBody>
          <a:bodyPr/>
          <a:lstStyle/>
          <a:p>
            <a:pPr>
              <a:defRPr/>
            </a:pPr>
            <a:endParaRPr lang="it-IT" sz="1350"/>
          </a:p>
        </p:txBody>
      </p:sp>
      <p:pic>
        <p:nvPicPr>
          <p:cNvPr id="18438"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513" y="774700"/>
            <a:ext cx="23066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uppo 1"/>
          <p:cNvGrpSpPr>
            <a:grpSpLocks/>
          </p:cNvGrpSpPr>
          <p:nvPr/>
        </p:nvGrpSpPr>
        <p:grpSpPr bwMode="auto">
          <a:xfrm>
            <a:off x="2846388" y="973138"/>
            <a:ext cx="5586412" cy="3449637"/>
            <a:chOff x="3042375" y="2269417"/>
            <a:chExt cx="5585661" cy="3449119"/>
          </a:xfrm>
        </p:grpSpPr>
        <p:sp>
          <p:nvSpPr>
            <p:cNvPr id="18443" name="CasellaDiTesto 11"/>
            <p:cNvSpPr txBox="1">
              <a:spLocks noChangeArrowheads="1"/>
            </p:cNvSpPr>
            <p:nvPr/>
          </p:nvSpPr>
          <p:spPr bwMode="auto">
            <a:xfrm>
              <a:off x="5656660" y="271700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it-IT" altLang="it-IT" sz="1800" i="1" u="sng">
                <a:solidFill>
                  <a:schemeClr val="bg1"/>
                </a:solidFill>
                <a:latin typeface="Times New Roman" charset="0"/>
              </a:endParaRPr>
            </a:p>
          </p:txBody>
        </p:sp>
        <p:pic>
          <p:nvPicPr>
            <p:cNvPr id="18444" name="Immagine 12" descr="schultz.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7148" y="2269417"/>
              <a:ext cx="2143199" cy="161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Immagine 13" descr="new abreu.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8613" y="2300510"/>
              <a:ext cx="1379423" cy="153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Immagine 2" descr="Pelosi Phot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87399" y="3985011"/>
              <a:ext cx="1610308" cy="17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Immagin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45682" y="3968578"/>
              <a:ext cx="1682354" cy="17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Immagin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2375" y="2293085"/>
              <a:ext cx="1586507" cy="158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7" descr="CTNin 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513" y="1892300"/>
            <a:ext cx="2306637" cy="1216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41" name="Immagin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834063" y="4391025"/>
            <a:ext cx="183356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p:cNvSpPr txBox="1">
            <a:spLocks noChangeArrowheads="1"/>
          </p:cNvSpPr>
          <p:nvPr/>
        </p:nvSpPr>
        <p:spPr bwMode="auto">
          <a:xfrm>
            <a:off x="52388" y="6481763"/>
            <a:ext cx="8994775"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mr-IN" sz="1600" dirty="0">
                <a:solidFill>
                  <a:schemeClr val="bg1">
                    <a:lumMod val="50000"/>
                    <a:lumOff val="50000"/>
                  </a:schemeClr>
                </a:solidFill>
                <a:cs typeface="Arial" charset="0"/>
              </a:rPr>
              <a:t>–</a:t>
            </a:r>
            <a:r>
              <a:rPr lang="en-US" sz="1600" dirty="0">
                <a:solidFill>
                  <a:schemeClr val="bg1">
                    <a:lumMod val="50000"/>
                    <a:lumOff val="50000"/>
                  </a:schemeClr>
                </a:solidFill>
                <a:cs typeface="Arial" charset="0"/>
              </a:rPr>
              <a:t> </a:t>
            </a:r>
            <a:r>
              <a:rPr lang="en-US" sz="1600" dirty="0" err="1">
                <a:solidFill>
                  <a:schemeClr val="bg1">
                    <a:lumMod val="50000"/>
                    <a:lumOff val="50000"/>
                  </a:schemeClr>
                </a:solidFill>
                <a:cs typeface="Arial" charset="0"/>
              </a:rPr>
              <a:t>www.provenet.eu</a:t>
            </a:r>
            <a:r>
              <a:rPr lang="en-US" sz="1600" dirty="0">
                <a:solidFill>
                  <a:schemeClr val="bg1">
                    <a:lumMod val="50000"/>
                    <a:lumOff val="50000"/>
                  </a:schemeClr>
                </a:solidFill>
                <a:cs typeface="Arial" charset="0"/>
              </a:rPr>
              <a:t>   </a:t>
            </a:r>
            <a:endParaRPr lang="en-US" sz="1600" dirty="0">
              <a:cs typeface="Arial" charset="0"/>
            </a:endParaRPr>
          </a:p>
        </p:txBody>
      </p:sp>
    </p:spTree>
    <p:extLst>
      <p:ext uri="{BB962C8B-B14F-4D97-AF65-F5344CB8AC3E}">
        <p14:creationId xmlns:p14="http://schemas.microsoft.com/office/powerpoint/2010/main" val="1217686116"/>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ttangolo 10"/>
          <p:cNvSpPr>
            <a:spLocks noChangeArrowheads="1"/>
          </p:cNvSpPr>
          <p:nvPr/>
        </p:nvSpPr>
        <p:spPr bwMode="auto">
          <a:xfrm>
            <a:off x="0" y="-63019"/>
            <a:ext cx="9144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it-IT" sz="3200" dirty="0" err="1">
                <a:solidFill>
                  <a:srgbClr val="FFFF00"/>
                </a:solidFill>
                <a:latin typeface="Arial" charset="0"/>
                <a:ea typeface="Arial" charset="0"/>
                <a:cs typeface="Arial" charset="0"/>
              </a:rPr>
              <a:t>Higher</a:t>
            </a:r>
            <a:r>
              <a:rPr lang="it-IT" sz="3200" dirty="0">
                <a:solidFill>
                  <a:srgbClr val="FFFF00"/>
                </a:solidFill>
                <a:latin typeface="Arial" charset="0"/>
                <a:ea typeface="Arial" charset="0"/>
                <a:cs typeface="Arial" charset="0"/>
              </a:rPr>
              <a:t> PEEP </a:t>
            </a:r>
            <a:r>
              <a:rPr lang="it-IT" sz="3200" dirty="0" err="1">
                <a:solidFill>
                  <a:srgbClr val="FFFF00"/>
                </a:solidFill>
                <a:latin typeface="Arial" charset="0"/>
                <a:ea typeface="Arial" charset="0"/>
                <a:cs typeface="Arial" charset="0"/>
              </a:rPr>
              <a:t>promotes</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increased</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Lung</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Injury</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Biomarkers</a:t>
            </a:r>
            <a:r>
              <a:rPr lang="it-IT" sz="3200" dirty="0">
                <a:solidFill>
                  <a:srgbClr val="FFFF00"/>
                </a:solidFill>
                <a:latin typeface="Arial" charset="0"/>
                <a:ea typeface="Arial" charset="0"/>
                <a:cs typeface="Arial" charset="0"/>
              </a:rPr>
              <a:t> in the </a:t>
            </a:r>
            <a:r>
              <a:rPr lang="it-IT" sz="3200" dirty="0" err="1">
                <a:solidFill>
                  <a:srgbClr val="FFFF00"/>
                </a:solidFill>
                <a:latin typeface="Arial" charset="0"/>
                <a:ea typeface="Arial" charset="0"/>
                <a:cs typeface="Arial" charset="0"/>
              </a:rPr>
              <a:t>postoperative</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period</a:t>
            </a:r>
            <a:endParaRPr lang="it-IT" sz="3200" dirty="0">
              <a:solidFill>
                <a:srgbClr val="FFFF00"/>
              </a:solidFill>
              <a:latin typeface="Arial" charset="0"/>
              <a:ea typeface="Arial" charset="0"/>
              <a:cs typeface="Arial" charset="0"/>
            </a:endParaRPr>
          </a:p>
        </p:txBody>
      </p:sp>
      <p:sp>
        <p:nvSpPr>
          <p:cNvPr id="18440" name="Line 4"/>
          <p:cNvSpPr>
            <a:spLocks noChangeShapeType="1"/>
          </p:cNvSpPr>
          <p:nvPr/>
        </p:nvSpPr>
        <p:spPr bwMode="auto">
          <a:xfrm>
            <a:off x="234695" y="1487351"/>
            <a:ext cx="8413300" cy="2760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12" name="Rectangle 2"/>
          <p:cNvSpPr txBox="1">
            <a:spLocks noChangeArrowheads="1"/>
          </p:cNvSpPr>
          <p:nvPr/>
        </p:nvSpPr>
        <p:spPr bwMode="auto">
          <a:xfrm>
            <a:off x="952346" y="982330"/>
            <a:ext cx="1008993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None/>
            </a:pPr>
            <a:r>
              <a:rPr lang="en-US" altLang="it-IT" sz="2000" dirty="0" err="1">
                <a:latin typeface="Arial" charset="0"/>
                <a:ea typeface="Arial" charset="0"/>
                <a:cs typeface="Arial" charset="0"/>
              </a:rPr>
              <a:t>Serpa-Neto</a:t>
            </a:r>
            <a:r>
              <a:rPr lang="en-US" altLang="it-IT" sz="2000" dirty="0">
                <a:latin typeface="Arial" charset="0"/>
                <a:ea typeface="Arial" charset="0"/>
                <a:cs typeface="Arial" charset="0"/>
              </a:rPr>
              <a:t> A et al. </a:t>
            </a:r>
            <a:r>
              <a:rPr lang="hr-HR" sz="2000" dirty="0" err="1">
                <a:latin typeface="Arial" charset="0"/>
                <a:ea typeface="Arial" charset="0"/>
                <a:cs typeface="Arial" charset="0"/>
              </a:rPr>
              <a:t>Eur</a:t>
            </a:r>
            <a:r>
              <a:rPr lang="hr-HR" sz="2000" dirty="0">
                <a:latin typeface="Arial" charset="0"/>
                <a:ea typeface="Arial" charset="0"/>
                <a:cs typeface="Arial" charset="0"/>
              </a:rPr>
              <a:t> J </a:t>
            </a:r>
            <a:r>
              <a:rPr lang="hr-HR" sz="2000" dirty="0" err="1">
                <a:latin typeface="Arial" charset="0"/>
                <a:ea typeface="Arial" charset="0"/>
                <a:cs typeface="Arial" charset="0"/>
              </a:rPr>
              <a:t>Anaesthesiol</a:t>
            </a:r>
            <a:r>
              <a:rPr lang="hr-HR" sz="2000" dirty="0">
                <a:latin typeface="Arial" charset="0"/>
                <a:ea typeface="Arial" charset="0"/>
                <a:cs typeface="Arial" charset="0"/>
              </a:rPr>
              <a:t>. 2017 Apr;34(4):229-238</a:t>
            </a:r>
            <a:endParaRPr lang="en-US" altLang="it-IT" sz="2000" baseline="0" dirty="0">
              <a:latin typeface="Arial" charset="0"/>
              <a:ea typeface="Arial" charset="0"/>
              <a:cs typeface="Arial" charset="0"/>
            </a:endParaRPr>
          </a:p>
        </p:txBody>
      </p:sp>
      <p:sp>
        <p:nvSpPr>
          <p:cNvPr id="20" name="Rectangle 2"/>
          <p:cNvSpPr txBox="1">
            <a:spLocks noChangeArrowheads="1"/>
          </p:cNvSpPr>
          <p:nvPr/>
        </p:nvSpPr>
        <p:spPr bwMode="auto">
          <a:xfrm>
            <a:off x="-1" y="6489700"/>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2"/>
              </a:rPr>
              <a:t>www.provenet.eu</a:t>
            </a:r>
            <a:r>
              <a:rPr lang="en-US" sz="1600" dirty="0">
                <a:solidFill>
                  <a:srgbClr val="7F7F7F"/>
                </a:solidFill>
                <a:cs typeface="Arial" charset="0"/>
              </a:rPr>
              <a:t>)</a:t>
            </a:r>
            <a:endParaRPr lang="en-US" sz="1600" dirty="0">
              <a:cs typeface="Arial" charset="0"/>
            </a:endParaRPr>
          </a:p>
        </p:txBody>
      </p:sp>
      <p:sp>
        <p:nvSpPr>
          <p:cNvPr id="7" name="Rettangolo 6"/>
          <p:cNvSpPr/>
          <p:nvPr/>
        </p:nvSpPr>
        <p:spPr>
          <a:xfrm>
            <a:off x="748642" y="1707179"/>
            <a:ext cx="3659976" cy="369332"/>
          </a:xfrm>
          <a:prstGeom prst="rect">
            <a:avLst/>
          </a:prstGeom>
        </p:spPr>
        <p:txBody>
          <a:bodyPr wrap="none">
            <a:spAutoFit/>
          </a:bodyPr>
          <a:lstStyle/>
          <a:p>
            <a:r>
              <a:rPr lang="it-IT" b="1" dirty="0">
                <a:solidFill>
                  <a:srgbClr val="FFC000"/>
                </a:solidFill>
                <a:latin typeface="Arial" charset="0"/>
                <a:ea typeface="Arial" charset="0"/>
                <a:cs typeface="Arial" charset="0"/>
              </a:rPr>
              <a:t>Club </a:t>
            </a:r>
            <a:r>
              <a:rPr lang="it-IT" b="1" dirty="0" err="1">
                <a:solidFill>
                  <a:srgbClr val="FFC000"/>
                </a:solidFill>
                <a:latin typeface="Arial" charset="0"/>
                <a:ea typeface="Arial" charset="0"/>
                <a:cs typeface="Arial" charset="0"/>
              </a:rPr>
              <a:t>cell-specific</a:t>
            </a:r>
            <a:r>
              <a:rPr lang="it-IT" b="1" dirty="0">
                <a:solidFill>
                  <a:srgbClr val="FFC000"/>
                </a:solidFill>
                <a:latin typeface="Arial" charset="0"/>
                <a:ea typeface="Arial" charset="0"/>
                <a:cs typeface="Arial" charset="0"/>
              </a:rPr>
              <a:t> </a:t>
            </a:r>
            <a:r>
              <a:rPr lang="it-IT" b="1" dirty="0" err="1">
                <a:solidFill>
                  <a:srgbClr val="FFC000"/>
                </a:solidFill>
                <a:latin typeface="Arial" charset="0"/>
                <a:ea typeface="Arial" charset="0"/>
                <a:cs typeface="Arial" charset="0"/>
              </a:rPr>
              <a:t>protein</a:t>
            </a:r>
            <a:r>
              <a:rPr lang="it-IT" b="1" dirty="0">
                <a:solidFill>
                  <a:srgbClr val="FFC000"/>
                </a:solidFill>
                <a:latin typeface="Arial" charset="0"/>
                <a:ea typeface="Arial" charset="0"/>
                <a:cs typeface="Arial" charset="0"/>
              </a:rPr>
              <a:t> CC-16</a:t>
            </a:r>
          </a:p>
        </p:txBody>
      </p:sp>
      <p:grpSp>
        <p:nvGrpSpPr>
          <p:cNvPr id="10" name="Gruppo 9"/>
          <p:cNvGrpSpPr/>
          <p:nvPr/>
        </p:nvGrpSpPr>
        <p:grpSpPr>
          <a:xfrm>
            <a:off x="1221059" y="2304370"/>
            <a:ext cx="2554210" cy="4207805"/>
            <a:chOff x="1114528" y="2246389"/>
            <a:chExt cx="2452076" cy="4102448"/>
          </a:xfrm>
        </p:grpSpPr>
        <p:cxnSp>
          <p:nvCxnSpPr>
            <p:cNvPr id="22" name="Connettore 1 21"/>
            <p:cNvCxnSpPr/>
            <p:nvPr/>
          </p:nvCxnSpPr>
          <p:spPr>
            <a:xfrm flipV="1">
              <a:off x="1892300" y="4966152"/>
              <a:ext cx="242428" cy="8301"/>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magine 8"/>
            <p:cNvPicPr>
              <a:picLocks noChangeAspect="1"/>
            </p:cNvPicPr>
            <p:nvPr/>
          </p:nvPicPr>
          <p:blipFill>
            <a:blip r:embed="rId3"/>
            <a:stretch>
              <a:fillRect/>
            </a:stretch>
          </p:blipFill>
          <p:spPr>
            <a:xfrm>
              <a:off x="1114528" y="2246389"/>
              <a:ext cx="2452076" cy="4102448"/>
            </a:xfrm>
            <a:prstGeom prst="rect">
              <a:avLst/>
            </a:prstGeom>
          </p:spPr>
        </p:pic>
        <p:sp>
          <p:nvSpPr>
            <p:cNvPr id="4" name="Ovale 3"/>
            <p:cNvSpPr/>
            <p:nvPr/>
          </p:nvSpPr>
          <p:spPr>
            <a:xfrm>
              <a:off x="1807568" y="5418762"/>
              <a:ext cx="507264" cy="47129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p:cNvSpPr/>
            <p:nvPr/>
          </p:nvSpPr>
          <p:spPr>
            <a:xfrm>
              <a:off x="2810228" y="2654799"/>
              <a:ext cx="361340" cy="3849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p:cNvSpPr/>
            <p:nvPr/>
          </p:nvSpPr>
          <p:spPr>
            <a:xfrm>
              <a:off x="2651914" y="4115985"/>
              <a:ext cx="361340" cy="3849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 name="Gruppo 10"/>
          <p:cNvGrpSpPr/>
          <p:nvPr/>
        </p:nvGrpSpPr>
        <p:grpSpPr>
          <a:xfrm>
            <a:off x="4287071" y="1558414"/>
            <a:ext cx="4572000" cy="5322520"/>
            <a:chOff x="4287071" y="1426334"/>
            <a:chExt cx="4572000" cy="5322520"/>
          </a:xfrm>
        </p:grpSpPr>
        <p:grpSp>
          <p:nvGrpSpPr>
            <p:cNvPr id="8" name="Gruppo 7"/>
            <p:cNvGrpSpPr/>
            <p:nvPr/>
          </p:nvGrpSpPr>
          <p:grpSpPr>
            <a:xfrm>
              <a:off x="5302928" y="2174314"/>
              <a:ext cx="2617985" cy="4063283"/>
              <a:chOff x="5763141" y="2417056"/>
              <a:chExt cx="2152344" cy="3442527"/>
            </a:xfrm>
          </p:grpSpPr>
          <p:grpSp>
            <p:nvGrpSpPr>
              <p:cNvPr id="2" name="Gruppo 1"/>
              <p:cNvGrpSpPr/>
              <p:nvPr/>
            </p:nvGrpSpPr>
            <p:grpSpPr>
              <a:xfrm>
                <a:off x="5763141" y="2417056"/>
                <a:ext cx="2152344" cy="3442527"/>
                <a:chOff x="4866080" y="2410593"/>
                <a:chExt cx="2152344" cy="3442527"/>
              </a:xfrm>
            </p:grpSpPr>
            <p:pic>
              <p:nvPicPr>
                <p:cNvPr id="6" name="Immagine 5"/>
                <p:cNvPicPr>
                  <a:picLocks noChangeAspect="1"/>
                </p:cNvPicPr>
                <p:nvPr/>
              </p:nvPicPr>
              <p:blipFill>
                <a:blip r:embed="rId4"/>
                <a:stretch>
                  <a:fillRect/>
                </a:stretch>
              </p:blipFill>
              <p:spPr>
                <a:xfrm>
                  <a:off x="4866080" y="2410593"/>
                  <a:ext cx="2152344" cy="3442527"/>
                </a:xfrm>
                <a:prstGeom prst="rect">
                  <a:avLst/>
                </a:prstGeom>
              </p:spPr>
            </p:pic>
            <p:sp>
              <p:nvSpPr>
                <p:cNvPr id="14" name="Rettangolo 13"/>
                <p:cNvSpPr/>
                <p:nvPr/>
              </p:nvSpPr>
              <p:spPr>
                <a:xfrm flipV="1">
                  <a:off x="5610051" y="4050650"/>
                  <a:ext cx="231696" cy="516739"/>
                </a:xfrm>
                <a:prstGeom prst="rect">
                  <a:avLst/>
                </a:prstGeom>
                <a:solidFill>
                  <a:srgbClr val="FF0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flipV="1">
                  <a:off x="6494783" y="4389276"/>
                  <a:ext cx="247878" cy="463660"/>
                </a:xfrm>
                <a:prstGeom prst="rect">
                  <a:avLst/>
                </a:prstGeom>
                <a:solidFill>
                  <a:srgbClr val="FF0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271315" y="4170490"/>
                  <a:ext cx="291821" cy="415195"/>
                </a:xfrm>
                <a:prstGeom prst="rect">
                  <a:avLst/>
                </a:prstGeom>
                <a:solidFill>
                  <a:srgbClr val="00B05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6205936" y="4493014"/>
                  <a:ext cx="262163" cy="329472"/>
                </a:xfrm>
                <a:prstGeom prst="rect">
                  <a:avLst/>
                </a:prstGeom>
                <a:solidFill>
                  <a:srgbClr val="00B05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4" name="Connettore 1 23"/>
                <p:cNvCxnSpPr/>
                <p:nvPr/>
              </p:nvCxnSpPr>
              <p:spPr>
                <a:xfrm flipV="1">
                  <a:off x="5291049" y="4443656"/>
                  <a:ext cx="291821" cy="1134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flipV="1">
                  <a:off x="5560738" y="4306558"/>
                  <a:ext cx="301425" cy="103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flipV="1">
                  <a:off x="6191662" y="4671043"/>
                  <a:ext cx="275837" cy="4761"/>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1" name="Connettore 1 30"/>
              <p:cNvCxnSpPr/>
              <p:nvPr/>
            </p:nvCxnSpPr>
            <p:spPr>
              <a:xfrm flipV="1">
                <a:off x="7355423" y="4588606"/>
                <a:ext cx="275837" cy="4761"/>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ttangolo 4"/>
            <p:cNvSpPr/>
            <p:nvPr/>
          </p:nvSpPr>
          <p:spPr>
            <a:xfrm>
              <a:off x="4287071" y="1426334"/>
              <a:ext cx="4572000" cy="646331"/>
            </a:xfrm>
            <a:prstGeom prst="rect">
              <a:avLst/>
            </a:prstGeom>
          </p:spPr>
          <p:txBody>
            <a:bodyPr>
              <a:spAutoFit/>
            </a:bodyPr>
            <a:lstStyle/>
            <a:p>
              <a:pPr algn="ctr"/>
              <a:r>
                <a:rPr lang="it-IT" b="1" dirty="0">
                  <a:solidFill>
                    <a:srgbClr val="FFFF00"/>
                  </a:solidFill>
                  <a:latin typeface="Arial" charset="0"/>
                  <a:ea typeface="MS Mincho" charset="-128"/>
                </a:rPr>
                <a:t>High PEEP </a:t>
              </a:r>
              <a:r>
                <a:rPr lang="it-IT" b="1" dirty="0">
                  <a:solidFill>
                    <a:srgbClr val="FFC000"/>
                  </a:solidFill>
                  <a:latin typeface="Arial" charset="0"/>
                  <a:ea typeface="MS Mincho" charset="-128"/>
                </a:rPr>
                <a:t>vs </a:t>
              </a:r>
              <a:r>
                <a:rPr lang="it-IT" b="1" dirty="0" err="1">
                  <a:solidFill>
                    <a:srgbClr val="FFC000"/>
                  </a:solidFill>
                  <a:latin typeface="Arial" charset="0"/>
                  <a:ea typeface="MS Mincho" charset="-128"/>
                </a:rPr>
                <a:t>Low</a:t>
              </a:r>
              <a:r>
                <a:rPr lang="it-IT" b="1" dirty="0">
                  <a:solidFill>
                    <a:srgbClr val="FFC000"/>
                  </a:solidFill>
                  <a:latin typeface="Arial" charset="0"/>
                  <a:ea typeface="MS Mincho" charset="-128"/>
                </a:rPr>
                <a:t> PEEP: </a:t>
              </a:r>
            </a:p>
            <a:p>
              <a:pPr algn="ctr"/>
              <a:r>
                <a:rPr lang="it-IT" b="1" dirty="0">
                  <a:solidFill>
                    <a:srgbClr val="FFFF00"/>
                  </a:solidFill>
                  <a:latin typeface="Arial" charset="0"/>
                  <a:ea typeface="MS Mincho" charset="-128"/>
                </a:rPr>
                <a:t>INCREASED </a:t>
              </a:r>
              <a:r>
                <a:rPr lang="it-IT" b="1" dirty="0" err="1">
                  <a:solidFill>
                    <a:srgbClr val="FFC000"/>
                  </a:solidFill>
                  <a:latin typeface="Arial" charset="0"/>
                  <a:ea typeface="MS Mincho" charset="-128"/>
                </a:rPr>
                <a:t>Lung</a:t>
              </a:r>
              <a:r>
                <a:rPr lang="it-IT" b="1" dirty="0">
                  <a:solidFill>
                    <a:srgbClr val="FFC000"/>
                  </a:solidFill>
                  <a:latin typeface="Arial" charset="0"/>
                  <a:ea typeface="MS Mincho" charset="-128"/>
                </a:rPr>
                <a:t> </a:t>
              </a:r>
              <a:r>
                <a:rPr lang="it-IT" b="1" dirty="0" err="1">
                  <a:solidFill>
                    <a:srgbClr val="FFC000"/>
                  </a:solidFill>
                  <a:latin typeface="Arial" charset="0"/>
                  <a:ea typeface="MS Mincho" charset="-128"/>
                </a:rPr>
                <a:t>injury</a:t>
              </a:r>
              <a:r>
                <a:rPr lang="it-IT" b="1" dirty="0">
                  <a:solidFill>
                    <a:srgbClr val="FFC000"/>
                  </a:solidFill>
                  <a:latin typeface="Arial" charset="0"/>
                  <a:ea typeface="MS Mincho" charset="-128"/>
                </a:rPr>
                <a:t> </a:t>
              </a:r>
              <a:r>
                <a:rPr lang="it-IT" b="1" dirty="0" err="1">
                  <a:solidFill>
                    <a:srgbClr val="FFC000"/>
                  </a:solidFill>
                  <a:latin typeface="Arial" charset="0"/>
                  <a:ea typeface="MS Mincho" charset="-128"/>
                </a:rPr>
                <a:t>biomarkers</a:t>
              </a:r>
              <a:endParaRPr lang="it-IT" b="1" dirty="0">
                <a:solidFill>
                  <a:srgbClr val="FFC000"/>
                </a:solidFill>
              </a:endParaRPr>
            </a:p>
          </p:txBody>
        </p:sp>
        <p:sp>
          <p:nvSpPr>
            <p:cNvPr id="29" name="Rettangolo 28"/>
            <p:cNvSpPr/>
            <p:nvPr/>
          </p:nvSpPr>
          <p:spPr>
            <a:xfrm>
              <a:off x="4442869" y="6194856"/>
              <a:ext cx="4338101" cy="553998"/>
            </a:xfrm>
            <a:prstGeom prst="rect">
              <a:avLst/>
            </a:prstGeom>
          </p:spPr>
          <p:txBody>
            <a:bodyPr wrap="square">
              <a:spAutoFit/>
            </a:bodyPr>
            <a:lstStyle/>
            <a:p>
              <a:pPr algn="ctr"/>
              <a:r>
                <a:rPr lang="en-US" dirty="0">
                  <a:solidFill>
                    <a:schemeClr val="bg1"/>
                  </a:solidFill>
                  <a:latin typeface="Arial" charset="0"/>
                  <a:ea typeface="MS Mincho" charset="-128"/>
                </a:rPr>
                <a:t>)</a:t>
              </a:r>
              <a:r>
                <a:rPr lang="en-US" sz="1200" dirty="0">
                  <a:latin typeface="Arial" charset="0"/>
                  <a:ea typeface="MS Mincho" charset="-128"/>
                </a:rPr>
                <a:t>open symbols, green box (low PEEP) </a:t>
              </a:r>
            </a:p>
            <a:p>
              <a:pPr algn="ctr"/>
              <a:r>
                <a:rPr lang="en-US" sz="1200" dirty="0">
                  <a:latin typeface="Arial" charset="0"/>
                  <a:ea typeface="MS Mincho" charset="-128"/>
                </a:rPr>
                <a:t>closed symbols, red box (high PEEP</a:t>
              </a:r>
              <a:endParaRPr lang="it-IT" sz="1200" dirty="0">
                <a:solidFill>
                  <a:schemeClr val="bg1"/>
                </a:solidFill>
              </a:endParaRPr>
            </a:p>
          </p:txBody>
        </p:sp>
      </p:grpSp>
    </p:spTree>
    <p:extLst>
      <p:ext uri="{BB962C8B-B14F-4D97-AF65-F5344CB8AC3E}">
        <p14:creationId xmlns:p14="http://schemas.microsoft.com/office/powerpoint/2010/main" val="927261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aixaDeTexto 59"/>
          <p:cNvSpPr txBox="1">
            <a:spLocks noChangeArrowheads="1"/>
          </p:cNvSpPr>
          <p:nvPr/>
        </p:nvSpPr>
        <p:spPr bwMode="auto">
          <a:xfrm>
            <a:off x="36513" y="-48729"/>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pt-BR" altLang="it-IT" dirty="0" err="1">
                <a:solidFill>
                  <a:srgbClr val="FFFF00"/>
                </a:solidFill>
              </a:rPr>
              <a:t>Higher</a:t>
            </a:r>
            <a:r>
              <a:rPr lang="pt-BR" altLang="it-IT" dirty="0">
                <a:solidFill>
                  <a:srgbClr val="FFFF00"/>
                </a:solidFill>
              </a:rPr>
              <a:t> △</a:t>
            </a:r>
            <a:r>
              <a:rPr lang="pt-BR" altLang="it-IT" dirty="0" err="1">
                <a:solidFill>
                  <a:srgbClr val="FFFF00"/>
                </a:solidFill>
              </a:rPr>
              <a:t>P,rs</a:t>
            </a:r>
            <a:r>
              <a:rPr lang="pt-BR" altLang="it-IT" dirty="0">
                <a:solidFill>
                  <a:srgbClr val="FFFF00"/>
                </a:solidFill>
              </a:rPr>
              <a:t> </a:t>
            </a:r>
            <a:r>
              <a:rPr lang="pt-BR" altLang="it-IT" dirty="0" err="1">
                <a:solidFill>
                  <a:srgbClr val="FFFF00"/>
                </a:solidFill>
              </a:rPr>
              <a:t>with</a:t>
            </a:r>
            <a:r>
              <a:rPr lang="pt-BR" altLang="it-IT" dirty="0">
                <a:solidFill>
                  <a:srgbClr val="FFFF00"/>
                </a:solidFill>
              </a:rPr>
              <a:t> PEEP </a:t>
            </a:r>
            <a:r>
              <a:rPr lang="pt-BR" altLang="it-IT" dirty="0" err="1">
                <a:solidFill>
                  <a:srgbClr val="FFFF00"/>
                </a:solidFill>
              </a:rPr>
              <a:t>is</a:t>
            </a:r>
            <a:r>
              <a:rPr lang="pt-BR" altLang="it-IT" dirty="0">
                <a:solidFill>
                  <a:srgbClr val="FFFF00"/>
                </a:solidFill>
              </a:rPr>
              <a:t> </a:t>
            </a:r>
            <a:r>
              <a:rPr lang="pt-BR" altLang="it-IT" dirty="0" err="1">
                <a:solidFill>
                  <a:srgbClr val="FFFF00"/>
                </a:solidFill>
              </a:rPr>
              <a:t>associated</a:t>
            </a:r>
            <a:r>
              <a:rPr lang="pt-BR" altLang="it-IT" dirty="0">
                <a:solidFill>
                  <a:srgbClr val="FFFF00"/>
                </a:solidFill>
              </a:rPr>
              <a:t> </a:t>
            </a:r>
            <a:r>
              <a:rPr lang="pt-BR" altLang="it-IT" dirty="0" err="1">
                <a:solidFill>
                  <a:srgbClr val="FFFF00"/>
                </a:solidFill>
              </a:rPr>
              <a:t>with</a:t>
            </a:r>
            <a:r>
              <a:rPr lang="pt-BR" altLang="it-IT" dirty="0">
                <a:solidFill>
                  <a:srgbClr val="FFFF00"/>
                </a:solidFill>
              </a:rPr>
              <a:t> </a:t>
            </a:r>
            <a:r>
              <a:rPr lang="pt-BR" altLang="it-IT" dirty="0" err="1">
                <a:solidFill>
                  <a:srgbClr val="FFFF00"/>
                </a:solidFill>
              </a:rPr>
              <a:t>PPCs</a:t>
            </a:r>
            <a:endParaRPr lang="pt-BR" altLang="it-IT" dirty="0">
              <a:solidFill>
                <a:srgbClr val="FFFF00"/>
              </a:solidFill>
            </a:endParaRPr>
          </a:p>
        </p:txBody>
      </p:sp>
      <p:sp>
        <p:nvSpPr>
          <p:cNvPr id="54275" name="Line 5"/>
          <p:cNvSpPr>
            <a:spLocks noChangeShapeType="1"/>
          </p:cNvSpPr>
          <p:nvPr/>
        </p:nvSpPr>
        <p:spPr bwMode="auto">
          <a:xfrm>
            <a:off x="331786" y="1227345"/>
            <a:ext cx="849788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95" name="Rectangle 2"/>
          <p:cNvSpPr txBox="1">
            <a:spLocks noChangeArrowheads="1"/>
          </p:cNvSpPr>
          <p:nvPr/>
        </p:nvSpPr>
        <p:spPr bwMode="auto">
          <a:xfrm>
            <a:off x="22795" y="6525362"/>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pic>
        <p:nvPicPr>
          <p:cNvPr id="3" name="Immagine 2"/>
          <p:cNvPicPr>
            <a:picLocks noChangeAspect="1"/>
          </p:cNvPicPr>
          <p:nvPr/>
        </p:nvPicPr>
        <p:blipFill>
          <a:blip r:embed="rId4"/>
          <a:stretch>
            <a:fillRect/>
          </a:stretch>
        </p:blipFill>
        <p:spPr>
          <a:xfrm>
            <a:off x="172278" y="2010433"/>
            <a:ext cx="3290450" cy="1426006"/>
          </a:xfrm>
          <a:prstGeom prst="rect">
            <a:avLst/>
          </a:prstGeom>
        </p:spPr>
      </p:pic>
      <p:pic>
        <p:nvPicPr>
          <p:cNvPr id="6" name="Immagine 5"/>
          <p:cNvPicPr>
            <a:picLocks noChangeAspect="1"/>
          </p:cNvPicPr>
          <p:nvPr/>
        </p:nvPicPr>
        <p:blipFill>
          <a:blip r:embed="rId5"/>
          <a:stretch>
            <a:fillRect/>
          </a:stretch>
        </p:blipFill>
        <p:spPr>
          <a:xfrm>
            <a:off x="172277" y="3502534"/>
            <a:ext cx="3290451" cy="1482076"/>
          </a:xfrm>
          <a:prstGeom prst="rect">
            <a:avLst/>
          </a:prstGeom>
        </p:spPr>
      </p:pic>
      <p:pic>
        <p:nvPicPr>
          <p:cNvPr id="8" name="Immagine 7"/>
          <p:cNvPicPr>
            <a:picLocks noChangeAspect="1"/>
          </p:cNvPicPr>
          <p:nvPr/>
        </p:nvPicPr>
        <p:blipFill>
          <a:blip r:embed="rId6"/>
          <a:stretch>
            <a:fillRect/>
          </a:stretch>
        </p:blipFill>
        <p:spPr>
          <a:xfrm>
            <a:off x="172277" y="5042645"/>
            <a:ext cx="3290451" cy="1477205"/>
          </a:xfrm>
          <a:prstGeom prst="rect">
            <a:avLst/>
          </a:prstGeom>
        </p:spPr>
      </p:pic>
      <p:grpSp>
        <p:nvGrpSpPr>
          <p:cNvPr id="11" name="Gruppo 10"/>
          <p:cNvGrpSpPr/>
          <p:nvPr/>
        </p:nvGrpSpPr>
        <p:grpSpPr>
          <a:xfrm>
            <a:off x="4291320" y="1997215"/>
            <a:ext cx="4234756" cy="4501080"/>
            <a:chOff x="4571999" y="2724845"/>
            <a:chExt cx="4392614" cy="3642238"/>
          </a:xfrm>
        </p:grpSpPr>
        <p:pic>
          <p:nvPicPr>
            <p:cNvPr id="12" name="Immagine 11"/>
            <p:cNvPicPr>
              <a:picLocks noChangeAspect="1"/>
            </p:cNvPicPr>
            <p:nvPr/>
          </p:nvPicPr>
          <p:blipFill>
            <a:blip r:embed="rId7"/>
            <a:stretch>
              <a:fillRect/>
            </a:stretch>
          </p:blipFill>
          <p:spPr>
            <a:xfrm>
              <a:off x="4571999" y="2724845"/>
              <a:ext cx="4380123" cy="3642238"/>
            </a:xfrm>
            <a:prstGeom prst="rect">
              <a:avLst/>
            </a:prstGeom>
          </p:spPr>
        </p:pic>
        <p:sp>
          <p:nvSpPr>
            <p:cNvPr id="13" name="Rettangolo 12"/>
            <p:cNvSpPr/>
            <p:nvPr/>
          </p:nvSpPr>
          <p:spPr>
            <a:xfrm>
              <a:off x="7894579" y="2724846"/>
              <a:ext cx="1070034" cy="2920846"/>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4" name="Rettangolo 9"/>
          <p:cNvSpPr>
            <a:spLocks noChangeArrowheads="1"/>
          </p:cNvSpPr>
          <p:nvPr/>
        </p:nvSpPr>
        <p:spPr bwMode="auto">
          <a:xfrm>
            <a:off x="1217040" y="462878"/>
            <a:ext cx="6605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a-DK" altLang="it-IT" sz="2000" baseline="0" dirty="0" err="1">
                <a:latin typeface="Arial" charset="0"/>
                <a:ea typeface="Arial" charset="0"/>
                <a:cs typeface="Arial" charset="0"/>
              </a:rPr>
              <a:t>Neto</a:t>
            </a:r>
            <a:r>
              <a:rPr lang="da-DK" altLang="it-IT" sz="2000" baseline="0" dirty="0">
                <a:latin typeface="Arial" charset="0"/>
                <a:ea typeface="Arial" charset="0"/>
                <a:cs typeface="Arial" charset="0"/>
              </a:rPr>
              <a:t> AS et al. </a:t>
            </a:r>
            <a:r>
              <a:rPr lang="it-IT" sz="2000" dirty="0">
                <a:latin typeface="Arial" charset="0"/>
                <a:ea typeface="Arial" charset="0"/>
                <a:cs typeface="Arial" charset="0"/>
              </a:rPr>
              <a:t>Lancet </a:t>
            </a:r>
            <a:r>
              <a:rPr lang="it-IT" sz="2000" dirty="0" err="1">
                <a:latin typeface="Arial" charset="0"/>
                <a:ea typeface="Arial" charset="0"/>
                <a:cs typeface="Arial" charset="0"/>
              </a:rPr>
              <a:t>Respir</a:t>
            </a:r>
            <a:r>
              <a:rPr lang="it-IT" sz="2000" dirty="0">
                <a:latin typeface="Arial" charset="0"/>
                <a:ea typeface="Arial" charset="0"/>
                <a:cs typeface="Arial" charset="0"/>
              </a:rPr>
              <a:t> </a:t>
            </a:r>
            <a:r>
              <a:rPr lang="it-IT" sz="2000" dirty="0" err="1">
                <a:latin typeface="Arial" charset="0"/>
                <a:ea typeface="Arial" charset="0"/>
                <a:cs typeface="Arial" charset="0"/>
              </a:rPr>
              <a:t>Med</a:t>
            </a:r>
            <a:r>
              <a:rPr lang="it-IT" sz="2000" dirty="0">
                <a:latin typeface="Arial" charset="0"/>
                <a:ea typeface="Arial" charset="0"/>
                <a:cs typeface="Arial" charset="0"/>
              </a:rPr>
              <a:t>. 2016 Apr;4(4):272-80.</a:t>
            </a:r>
            <a:endParaRPr lang="it-IT" altLang="it-IT" sz="2000" baseline="0" dirty="0">
              <a:latin typeface="Arial" charset="0"/>
              <a:ea typeface="Arial" charset="0"/>
              <a:cs typeface="Arial" charset="0"/>
            </a:endParaRPr>
          </a:p>
        </p:txBody>
      </p:sp>
      <p:sp>
        <p:nvSpPr>
          <p:cNvPr id="15" name="Rettangolo 41"/>
          <p:cNvSpPr>
            <a:spLocks noChangeArrowheads="1"/>
          </p:cNvSpPr>
          <p:nvPr/>
        </p:nvSpPr>
        <p:spPr bwMode="auto">
          <a:xfrm>
            <a:off x="689361" y="800169"/>
            <a:ext cx="78367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sz="2000" dirty="0"/>
              <a:t>Ball L et al. </a:t>
            </a:r>
            <a:r>
              <a:rPr lang="it-IT" sz="2000" dirty="0" err="1"/>
              <a:t>Ann</a:t>
            </a:r>
            <a:r>
              <a:rPr lang="it-IT" sz="2000" dirty="0"/>
              <a:t> </a:t>
            </a:r>
            <a:r>
              <a:rPr lang="it-IT" sz="2000" dirty="0" err="1"/>
              <a:t>Transl</a:t>
            </a:r>
            <a:r>
              <a:rPr lang="it-IT" sz="2000" dirty="0"/>
              <a:t> </a:t>
            </a:r>
            <a:r>
              <a:rPr lang="it-IT" sz="2000" dirty="0" err="1"/>
              <a:t>Med</a:t>
            </a:r>
            <a:r>
              <a:rPr lang="it-IT" sz="2000" dirty="0"/>
              <a:t>. 2018 Oct;6(19):379.</a:t>
            </a:r>
            <a:endParaRPr lang="it-IT" altLang="it-IT" sz="2000" dirty="0">
              <a:solidFill>
                <a:srgbClr val="FFFFFF"/>
              </a:solidFill>
            </a:endParaRPr>
          </a:p>
        </p:txBody>
      </p:sp>
      <p:sp>
        <p:nvSpPr>
          <p:cNvPr id="16" name="Rettangolo 14">
            <a:extLst>
              <a:ext uri="{FF2B5EF4-FFF2-40B4-BE49-F238E27FC236}">
                <a16:creationId xmlns:a16="http://schemas.microsoft.com/office/drawing/2014/main" id="{79C53990-5FCF-A44C-88BF-E67987DD23E7}"/>
              </a:ext>
            </a:extLst>
          </p:cNvPr>
          <p:cNvSpPr>
            <a:spLocks noChangeArrowheads="1"/>
          </p:cNvSpPr>
          <p:nvPr/>
        </p:nvSpPr>
        <p:spPr bwMode="auto">
          <a:xfrm>
            <a:off x="1217040" y="1347584"/>
            <a:ext cx="7025257" cy="523220"/>
          </a:xfrm>
          <a:prstGeom prst="rect">
            <a:avLst/>
          </a:prstGeom>
          <a:solidFill>
            <a:srgbClr val="FFC000"/>
          </a:solidFill>
          <a:ln>
            <a:noFill/>
          </a:ln>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l-GR" altLang="it-IT" sz="2800" b="1" dirty="0">
                <a:solidFill>
                  <a:schemeClr val="bg1"/>
                </a:solidFill>
              </a:rPr>
              <a:t>Δ</a:t>
            </a:r>
            <a:r>
              <a:rPr lang="pt-BR" altLang="it-IT" sz="2800" b="1" dirty="0" err="1">
                <a:solidFill>
                  <a:schemeClr val="bg1"/>
                </a:solidFill>
              </a:rPr>
              <a:t>P</a:t>
            </a:r>
            <a:r>
              <a:rPr lang="en-US" altLang="it-IT" sz="2800" b="1" dirty="0">
                <a:solidFill>
                  <a:schemeClr val="bg1"/>
                </a:solidFill>
              </a:rPr>
              <a:t> = </a:t>
            </a:r>
            <a:r>
              <a:rPr lang="it-IT" altLang="it-IT" sz="2800" b="1" dirty="0" err="1">
                <a:solidFill>
                  <a:schemeClr val="bg1"/>
                </a:solidFill>
              </a:rPr>
              <a:t>Pplat,rs</a:t>
            </a:r>
            <a:r>
              <a:rPr lang="it-IT" altLang="it-IT" sz="2800" b="1" dirty="0">
                <a:solidFill>
                  <a:schemeClr val="bg1"/>
                </a:solidFill>
              </a:rPr>
              <a:t> – PEEP = V</a:t>
            </a:r>
            <a:r>
              <a:rPr lang="it-IT" altLang="it-IT" sz="2800" b="1" baseline="-25000" dirty="0">
                <a:solidFill>
                  <a:schemeClr val="bg1"/>
                </a:solidFill>
              </a:rPr>
              <a:t>T</a:t>
            </a:r>
            <a:r>
              <a:rPr lang="it-IT" altLang="it-IT" sz="2800" b="1" dirty="0">
                <a:solidFill>
                  <a:schemeClr val="bg1"/>
                </a:solidFill>
              </a:rPr>
              <a:t>/</a:t>
            </a:r>
            <a:r>
              <a:rPr lang="it-IT" altLang="it-IT" sz="2800" b="1" dirty="0" err="1">
                <a:solidFill>
                  <a:schemeClr val="bg1"/>
                </a:solidFill>
              </a:rPr>
              <a:t>Cst</a:t>
            </a:r>
            <a:r>
              <a:rPr lang="it-IT" altLang="it-IT" sz="2800" b="1" dirty="0">
                <a:solidFill>
                  <a:schemeClr val="bg1"/>
                </a:solidFill>
              </a:rPr>
              <a:t> = V</a:t>
            </a:r>
            <a:r>
              <a:rPr lang="it-IT" altLang="it-IT" sz="2800" b="1" baseline="-25000" dirty="0">
                <a:solidFill>
                  <a:schemeClr val="bg1"/>
                </a:solidFill>
              </a:rPr>
              <a:t>T</a:t>
            </a:r>
            <a:r>
              <a:rPr lang="it-IT" altLang="it-IT" sz="2800" b="1" dirty="0">
                <a:solidFill>
                  <a:schemeClr val="bg1"/>
                </a:solidFill>
              </a:rPr>
              <a:t>/EELV</a:t>
            </a:r>
            <a:endParaRPr lang="en-US" altLang="it-IT" sz="2800" b="1" dirty="0">
              <a:solidFill>
                <a:schemeClr val="bg1"/>
              </a:solidFill>
            </a:endParaRPr>
          </a:p>
        </p:txBody>
      </p:sp>
    </p:spTree>
    <p:extLst>
      <p:ext uri="{BB962C8B-B14F-4D97-AF65-F5344CB8AC3E}">
        <p14:creationId xmlns:p14="http://schemas.microsoft.com/office/powerpoint/2010/main" val="3161709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8" y="2309813"/>
            <a:ext cx="7812087"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1"/>
          <p:cNvSpPr>
            <a:spLocks noChangeShapeType="1"/>
          </p:cNvSpPr>
          <p:nvPr/>
        </p:nvSpPr>
        <p:spPr bwMode="auto">
          <a:xfrm>
            <a:off x="269875" y="1155700"/>
            <a:ext cx="84963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cs typeface="+mn-cs"/>
            </a:endParaRPr>
          </a:p>
        </p:txBody>
      </p:sp>
      <p:sp>
        <p:nvSpPr>
          <p:cNvPr id="70659" name="Rettangolo 5"/>
          <p:cNvSpPr>
            <a:spLocks noChangeArrowheads="1"/>
          </p:cNvSpPr>
          <p:nvPr/>
        </p:nvSpPr>
        <p:spPr bwMode="auto">
          <a:xfrm>
            <a:off x="25400" y="-68263"/>
            <a:ext cx="9093200"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a:spcBef>
                <a:spcPct val="0"/>
              </a:spcBef>
              <a:buFontTx/>
              <a:buNone/>
            </a:pPr>
            <a:r>
              <a:rPr lang="it-IT" altLang="it-IT" sz="3600" b="1" baseline="0">
                <a:solidFill>
                  <a:srgbClr val="FFFF00"/>
                </a:solidFill>
                <a:latin typeface="Arial" charset="0"/>
              </a:rPr>
              <a:t>The Funeral for Positive End-Expiratory Pressure </a:t>
            </a:r>
            <a:r>
              <a:rPr lang="mr-IN" altLang="it-IT" sz="3600" b="1" baseline="0">
                <a:solidFill>
                  <a:srgbClr val="FFFF00"/>
                </a:solidFill>
                <a:latin typeface="Arial" charset="0"/>
              </a:rPr>
              <a:t>…</a:t>
            </a:r>
            <a:r>
              <a:rPr lang="it-IT" altLang="it-IT" sz="3600" b="1" baseline="0">
                <a:solidFill>
                  <a:srgbClr val="FFFF00"/>
                </a:solidFill>
                <a:latin typeface="Arial" charset="0"/>
              </a:rPr>
              <a:t> </a:t>
            </a:r>
            <a:r>
              <a:rPr lang="it-IT" altLang="it-IT" sz="3600" b="1" i="1" baseline="0">
                <a:solidFill>
                  <a:srgbClr val="FFFF00"/>
                </a:solidFill>
                <a:latin typeface="Arial" charset="0"/>
              </a:rPr>
              <a:t>better known as PEEP</a:t>
            </a:r>
          </a:p>
        </p:txBody>
      </p:sp>
      <p:sp>
        <p:nvSpPr>
          <p:cNvPr id="70660" name="Rettangolo 6"/>
          <p:cNvSpPr>
            <a:spLocks noChangeArrowheads="1"/>
          </p:cNvSpPr>
          <p:nvPr/>
        </p:nvSpPr>
        <p:spPr bwMode="auto">
          <a:xfrm>
            <a:off x="-82550" y="1271588"/>
            <a:ext cx="93091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a:spcBef>
                <a:spcPct val="0"/>
              </a:spcBef>
              <a:buFontTx/>
              <a:buNone/>
            </a:pPr>
            <a:r>
              <a:rPr lang="it-IT" altLang="it-IT" sz="2800" b="1" baseline="0">
                <a:solidFill>
                  <a:srgbClr val="FFC000"/>
                </a:solidFill>
                <a:latin typeface="Arial" charset="0"/>
              </a:rPr>
              <a:t>“It was  a dream for generations </a:t>
            </a:r>
          </a:p>
          <a:p>
            <a:pPr algn="ctr">
              <a:spcBef>
                <a:spcPct val="0"/>
              </a:spcBef>
              <a:buFontTx/>
              <a:buNone/>
            </a:pPr>
            <a:r>
              <a:rPr lang="it-IT" altLang="it-IT" sz="2800" b="1" baseline="0">
                <a:solidFill>
                  <a:srgbClr val="FFC000"/>
                </a:solidFill>
                <a:latin typeface="Arial" charset="0"/>
              </a:rPr>
              <a:t>of  Anesthesiologists and Intensivists”</a:t>
            </a:r>
          </a:p>
        </p:txBody>
      </p:sp>
      <p:sp>
        <p:nvSpPr>
          <p:cNvPr id="2" name="Rettangolo 1"/>
          <p:cNvSpPr>
            <a:spLocks noChangeArrowheads="1"/>
          </p:cNvSpPr>
          <p:nvPr/>
        </p:nvSpPr>
        <p:spPr bwMode="auto">
          <a:xfrm>
            <a:off x="3419475" y="4697413"/>
            <a:ext cx="5430838" cy="18161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a:spcBef>
                <a:spcPct val="0"/>
              </a:spcBef>
              <a:buFontTx/>
              <a:buNone/>
            </a:pPr>
            <a:r>
              <a:rPr lang="it-IT" altLang="it-IT" sz="2800" b="1" baseline="0" dirty="0" err="1">
                <a:solidFill>
                  <a:srgbClr val="FFC000"/>
                </a:solidFill>
                <a:latin typeface="Arial" charset="0"/>
              </a:rPr>
              <a:t>Keep</a:t>
            </a:r>
            <a:r>
              <a:rPr lang="it-IT" altLang="it-IT" sz="2800" b="1" baseline="0" dirty="0">
                <a:solidFill>
                  <a:srgbClr val="FFC000"/>
                </a:solidFill>
                <a:latin typeface="Arial" charset="0"/>
              </a:rPr>
              <a:t> </a:t>
            </a:r>
            <a:r>
              <a:rPr lang="it-IT" altLang="it-IT" sz="2800" b="1" baseline="0" dirty="0" err="1">
                <a:solidFill>
                  <a:srgbClr val="FFC000"/>
                </a:solidFill>
                <a:latin typeface="Arial" charset="0"/>
              </a:rPr>
              <a:t>it</a:t>
            </a:r>
            <a:r>
              <a:rPr lang="it-IT" altLang="it-IT" sz="2800" b="1" baseline="0" dirty="0">
                <a:solidFill>
                  <a:srgbClr val="FFC000"/>
                </a:solidFill>
                <a:latin typeface="Arial" charset="0"/>
              </a:rPr>
              <a:t> </a:t>
            </a:r>
            <a:r>
              <a:rPr lang="it-IT" altLang="it-IT" sz="2800" b="1" baseline="0" dirty="0" err="1">
                <a:solidFill>
                  <a:srgbClr val="FFC000"/>
                </a:solidFill>
                <a:latin typeface="Arial" charset="0"/>
              </a:rPr>
              <a:t>simple</a:t>
            </a:r>
            <a:r>
              <a:rPr lang="it-IT" altLang="it-IT" sz="2800" b="1" baseline="0" dirty="0">
                <a:solidFill>
                  <a:srgbClr val="FFC000"/>
                </a:solidFill>
                <a:latin typeface="Arial" charset="0"/>
              </a:rPr>
              <a:t>: </a:t>
            </a:r>
          </a:p>
          <a:p>
            <a:pPr algn="ctr">
              <a:spcBef>
                <a:spcPct val="0"/>
              </a:spcBef>
              <a:buFontTx/>
              <a:buNone/>
            </a:pPr>
            <a:r>
              <a:rPr lang="it-IT" altLang="it-IT" sz="2800" b="1" baseline="0" dirty="0">
                <a:solidFill>
                  <a:srgbClr val="FFFF00"/>
                </a:solidFill>
                <a:latin typeface="Arial" charset="0"/>
              </a:rPr>
              <a:t>“the best PEEP </a:t>
            </a:r>
            <a:r>
              <a:rPr lang="it-IT" altLang="it-IT" sz="2800" b="1" baseline="0" dirty="0" err="1">
                <a:solidFill>
                  <a:srgbClr val="FFFF00"/>
                </a:solidFill>
                <a:latin typeface="Arial" charset="0"/>
              </a:rPr>
              <a:t>is</a:t>
            </a:r>
            <a:r>
              <a:rPr lang="it-IT" altLang="it-IT" sz="2800" b="1" baseline="0" dirty="0">
                <a:solidFill>
                  <a:srgbClr val="FFFF00"/>
                </a:solidFill>
                <a:latin typeface="Arial" charset="0"/>
              </a:rPr>
              <a:t> the </a:t>
            </a:r>
            <a:r>
              <a:rPr lang="it-IT" altLang="it-IT" sz="2800" b="1" baseline="0" dirty="0" err="1">
                <a:solidFill>
                  <a:srgbClr val="FFFF00"/>
                </a:solidFill>
                <a:latin typeface="Arial" charset="0"/>
              </a:rPr>
              <a:t>lowest</a:t>
            </a:r>
            <a:r>
              <a:rPr lang="it-IT" altLang="it-IT" sz="2800" b="1" baseline="0" dirty="0">
                <a:solidFill>
                  <a:srgbClr val="FFFF00"/>
                </a:solidFill>
                <a:latin typeface="Arial" charset="0"/>
              </a:rPr>
              <a:t> just </a:t>
            </a:r>
            <a:r>
              <a:rPr lang="it-IT" altLang="it-IT" sz="2800" b="1" baseline="0" dirty="0" err="1">
                <a:solidFill>
                  <a:srgbClr val="FFFF00"/>
                </a:solidFill>
                <a:latin typeface="Arial" charset="0"/>
              </a:rPr>
              <a:t>enough</a:t>
            </a:r>
            <a:r>
              <a:rPr lang="it-IT" altLang="it-IT" sz="2800" b="1" baseline="0" dirty="0">
                <a:solidFill>
                  <a:srgbClr val="FFFF00"/>
                </a:solidFill>
                <a:latin typeface="Arial" charset="0"/>
              </a:rPr>
              <a:t> for the </a:t>
            </a:r>
            <a:r>
              <a:rPr lang="it-IT" altLang="it-IT" sz="2800" b="1" baseline="0" dirty="0" err="1">
                <a:solidFill>
                  <a:srgbClr val="FFFF00"/>
                </a:solidFill>
                <a:latin typeface="Arial" charset="0"/>
              </a:rPr>
              <a:t>lung</a:t>
            </a:r>
            <a:r>
              <a:rPr lang="it-IT" altLang="it-IT" sz="2800" b="1" baseline="0" dirty="0">
                <a:solidFill>
                  <a:srgbClr val="FFFF00"/>
                </a:solidFill>
                <a:latin typeface="Arial" charset="0"/>
              </a:rPr>
              <a:t> </a:t>
            </a:r>
          </a:p>
          <a:p>
            <a:pPr algn="ctr">
              <a:spcBef>
                <a:spcPct val="0"/>
              </a:spcBef>
              <a:buFontTx/>
              <a:buNone/>
            </a:pPr>
            <a:r>
              <a:rPr lang="it-IT" altLang="it-IT" sz="2800" b="1" baseline="0" dirty="0">
                <a:solidFill>
                  <a:srgbClr val="FFFF00"/>
                </a:solidFill>
                <a:latin typeface="Arial" charset="0"/>
              </a:rPr>
              <a:t>and the </a:t>
            </a:r>
            <a:r>
              <a:rPr lang="it-IT" altLang="it-IT" sz="2800" b="1" baseline="0" dirty="0" err="1">
                <a:solidFill>
                  <a:srgbClr val="FFFF00"/>
                </a:solidFill>
                <a:latin typeface="Arial" charset="0"/>
              </a:rPr>
              <a:t>heart</a:t>
            </a:r>
            <a:r>
              <a:rPr lang="it-IT" altLang="it-IT" sz="2800" b="1" baseline="0" dirty="0">
                <a:solidFill>
                  <a:srgbClr val="FFFF00"/>
                </a:solidFill>
                <a:latin typeface="Arial" charset="0"/>
              </a:rPr>
              <a:t>”</a:t>
            </a:r>
          </a:p>
        </p:txBody>
      </p:sp>
      <p:sp>
        <p:nvSpPr>
          <p:cNvPr id="14" name="Rectangle 2"/>
          <p:cNvSpPr txBox="1">
            <a:spLocks noChangeArrowheads="1"/>
          </p:cNvSpPr>
          <p:nvPr/>
        </p:nvSpPr>
        <p:spPr bwMode="auto">
          <a:xfrm>
            <a:off x="52388" y="6481763"/>
            <a:ext cx="8994775"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mr-IN" sz="1600" dirty="0">
                <a:solidFill>
                  <a:schemeClr val="bg1">
                    <a:lumMod val="50000"/>
                    <a:lumOff val="50000"/>
                  </a:schemeClr>
                </a:solidFill>
                <a:cs typeface="Arial" charset="0"/>
              </a:rPr>
              <a:t>–</a:t>
            </a:r>
            <a:r>
              <a:rPr lang="en-US" sz="1600" dirty="0">
                <a:solidFill>
                  <a:schemeClr val="bg1">
                    <a:lumMod val="50000"/>
                    <a:lumOff val="50000"/>
                  </a:schemeClr>
                </a:solidFill>
                <a:cs typeface="Arial" charset="0"/>
              </a:rPr>
              <a:t> </a:t>
            </a:r>
            <a:r>
              <a:rPr lang="en-US" sz="1600" dirty="0" err="1">
                <a:solidFill>
                  <a:schemeClr val="bg1">
                    <a:lumMod val="50000"/>
                    <a:lumOff val="50000"/>
                  </a:schemeClr>
                </a:solidFill>
                <a:cs typeface="Arial" charset="0"/>
              </a:rPr>
              <a:t>www.provenet.eu</a:t>
            </a:r>
            <a:r>
              <a:rPr lang="en-US" sz="1600" dirty="0">
                <a:solidFill>
                  <a:schemeClr val="bg1">
                    <a:lumMod val="50000"/>
                    <a:lumOff val="50000"/>
                  </a:schemeClr>
                </a:solidFill>
                <a:cs typeface="Arial" charset="0"/>
              </a:rPr>
              <a:t>   </a:t>
            </a:r>
            <a:endParaRPr lang="en-US" sz="1600" dirty="0">
              <a:cs typeface="Arial" charset="0"/>
            </a:endParaRPr>
          </a:p>
        </p:txBody>
      </p:sp>
      <p:sp>
        <p:nvSpPr>
          <p:cNvPr id="70663" name="CasellaDiTesto 2"/>
          <p:cNvSpPr txBox="1">
            <a:spLocks noChangeArrowheads="1"/>
          </p:cNvSpPr>
          <p:nvPr/>
        </p:nvSpPr>
        <p:spPr bwMode="auto">
          <a:xfrm>
            <a:off x="1195388" y="3416300"/>
            <a:ext cx="12160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a:spcBef>
                <a:spcPct val="0"/>
              </a:spcBef>
              <a:buFontTx/>
              <a:buNone/>
            </a:pPr>
            <a:r>
              <a:rPr lang="it-IT" altLang="it-IT" sz="2800" b="1" baseline="0" dirty="0">
                <a:solidFill>
                  <a:schemeClr val="bg1"/>
                </a:solidFill>
                <a:latin typeface="American Typewriter" charset="0"/>
                <a:ea typeface="American Typewriter" charset="0"/>
                <a:cs typeface="American Typewriter" charset="0"/>
              </a:rPr>
              <a:t>PEEP</a:t>
            </a:r>
          </a:p>
          <a:p>
            <a:pPr algn="ctr">
              <a:spcBef>
                <a:spcPct val="0"/>
              </a:spcBef>
              <a:buFontTx/>
              <a:buNone/>
            </a:pPr>
            <a:r>
              <a:rPr lang="it-IT" altLang="it-IT" sz="2800" b="1" baseline="0" dirty="0">
                <a:solidFill>
                  <a:schemeClr val="bg1"/>
                </a:solidFill>
                <a:latin typeface="American Typewriter" charset="0"/>
                <a:ea typeface="American Typewriter" charset="0"/>
                <a:cs typeface="American Typewriter" charset="0"/>
              </a:rPr>
              <a:t>1967</a:t>
            </a:r>
          </a:p>
          <a:p>
            <a:pPr algn="ctr">
              <a:spcBef>
                <a:spcPct val="0"/>
              </a:spcBef>
              <a:buFontTx/>
              <a:buNone/>
            </a:pPr>
            <a:r>
              <a:rPr lang="mr-IN" altLang="it-IT" sz="2800" b="1" baseline="0" dirty="0">
                <a:solidFill>
                  <a:schemeClr val="bg1"/>
                </a:solidFill>
                <a:latin typeface="American Typewriter" charset="0"/>
                <a:ea typeface="American Typewriter" charset="0"/>
                <a:cs typeface="American Typewriter" charset="0"/>
              </a:rPr>
              <a:t>……</a:t>
            </a:r>
            <a:endParaRPr lang="it-IT" altLang="it-IT" sz="2800" b="1" baseline="0" dirty="0">
              <a:solidFill>
                <a:schemeClr val="bg1"/>
              </a:solidFill>
              <a:latin typeface="American Typewriter" charset="0"/>
              <a:ea typeface="American Typewriter" charset="0"/>
              <a:cs typeface="American Typewriter" charset="0"/>
            </a:endParaRPr>
          </a:p>
          <a:p>
            <a:pPr algn="ctr">
              <a:spcBef>
                <a:spcPct val="0"/>
              </a:spcBef>
              <a:buFontTx/>
              <a:buNone/>
            </a:pPr>
            <a:r>
              <a:rPr lang="it-IT" altLang="it-IT" sz="2800" b="1" baseline="0" dirty="0" err="1">
                <a:solidFill>
                  <a:schemeClr val="bg1"/>
                </a:solidFill>
                <a:latin typeface="American Typewriter" charset="0"/>
                <a:ea typeface="American Typewriter" charset="0"/>
                <a:cs typeface="American Typewriter" charset="0"/>
              </a:rPr>
              <a:t>Rest</a:t>
            </a:r>
            <a:endParaRPr lang="it-IT" altLang="it-IT" sz="2800" b="1" baseline="0" dirty="0">
              <a:solidFill>
                <a:schemeClr val="bg1"/>
              </a:solidFill>
              <a:latin typeface="American Typewriter" charset="0"/>
              <a:ea typeface="American Typewriter" charset="0"/>
              <a:cs typeface="American Typewriter" charset="0"/>
            </a:endParaRPr>
          </a:p>
          <a:p>
            <a:pPr algn="ctr">
              <a:spcBef>
                <a:spcPct val="0"/>
              </a:spcBef>
              <a:buFontTx/>
              <a:buNone/>
            </a:pPr>
            <a:r>
              <a:rPr lang="it-IT" altLang="it-IT" sz="2800" b="1" baseline="0" dirty="0">
                <a:solidFill>
                  <a:schemeClr val="bg1"/>
                </a:solidFill>
                <a:latin typeface="American Typewriter" charset="0"/>
                <a:ea typeface="American Typewriter" charset="0"/>
                <a:cs typeface="American Typewriter" charset="0"/>
              </a:rPr>
              <a:t>in</a:t>
            </a:r>
          </a:p>
          <a:p>
            <a:pPr algn="ctr">
              <a:spcBef>
                <a:spcPct val="0"/>
              </a:spcBef>
              <a:buFontTx/>
              <a:buNone/>
            </a:pPr>
            <a:r>
              <a:rPr lang="it-IT" altLang="it-IT" sz="2800" b="1" baseline="0" dirty="0" err="1">
                <a:solidFill>
                  <a:schemeClr val="bg1"/>
                </a:solidFill>
                <a:latin typeface="American Typewriter" charset="0"/>
                <a:ea typeface="American Typewriter" charset="0"/>
                <a:cs typeface="American Typewriter" charset="0"/>
              </a:rPr>
              <a:t>peace</a:t>
            </a:r>
            <a:endParaRPr lang="it-IT" altLang="it-IT" sz="2800" b="1" baseline="0" dirty="0">
              <a:solidFill>
                <a:schemeClr val="bg1"/>
              </a:solidFill>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8240106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asellaDiTesto 3">
            <a:extLst>
              <a:ext uri="{FF2B5EF4-FFF2-40B4-BE49-F238E27FC236}">
                <a16:creationId xmlns:a16="http://schemas.microsoft.com/office/drawing/2014/main" id="{6B6B049F-9445-444D-B809-56FFF8229413}"/>
              </a:ext>
            </a:extLst>
          </p:cNvPr>
          <p:cNvSpPr txBox="1">
            <a:spLocks noChangeArrowheads="1"/>
          </p:cNvSpPr>
          <p:nvPr/>
        </p:nvSpPr>
        <p:spPr bwMode="auto">
          <a:xfrm>
            <a:off x="117475" y="3914775"/>
            <a:ext cx="9002713" cy="954088"/>
          </a:xfrm>
          <a:prstGeom prst="rect">
            <a:avLst/>
          </a:prstGeom>
          <a:solidFill>
            <a:schemeClr val="bg1"/>
          </a:solidFill>
          <a:ln>
            <a:noFill/>
          </a:ln>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it-IT" altLang="it-IT" sz="2800" baseline="0" dirty="0" err="1">
                <a:solidFill>
                  <a:srgbClr val="92D050"/>
                </a:solidFill>
                <a:latin typeface="Apple Chancery" panose="03020702040506060504" pitchFamily="66" charset="-79"/>
                <a:ea typeface="Apple Chancery" panose="03020702040506060504" pitchFamily="66" charset="-79"/>
                <a:cs typeface="Apple Chancery" panose="03020702040506060504" pitchFamily="66" charset="-79"/>
              </a:rPr>
              <a:t>Low</a:t>
            </a:r>
            <a:r>
              <a:rPr lang="it-IT" altLang="it-IT" sz="2800" baseline="0" dirty="0">
                <a:solidFill>
                  <a:srgbClr val="92D050"/>
                </a:solidFill>
                <a:latin typeface="Apple Chancery" panose="03020702040506060504" pitchFamily="66" charset="-79"/>
                <a:ea typeface="Apple Chancery" panose="03020702040506060504" pitchFamily="66" charset="-79"/>
                <a:cs typeface="Apple Chancery" panose="03020702040506060504" pitchFamily="66" charset="-79"/>
              </a:rPr>
              <a:t> </a:t>
            </a:r>
            <a:r>
              <a:rPr lang="it-IT" altLang="it-IT" sz="2800" baseline="0" dirty="0" err="1">
                <a:solidFill>
                  <a:srgbClr val="92D050"/>
                </a:solidFill>
                <a:latin typeface="Apple Chancery" panose="03020702040506060504" pitchFamily="66" charset="-79"/>
                <a:ea typeface="Apple Chancery" panose="03020702040506060504" pitchFamily="66" charset="-79"/>
                <a:cs typeface="Apple Chancery" panose="03020702040506060504" pitchFamily="66" charset="-79"/>
              </a:rPr>
              <a:t>Tidal</a:t>
            </a:r>
            <a:r>
              <a:rPr lang="it-IT" altLang="it-IT" sz="2800" baseline="0" dirty="0">
                <a:solidFill>
                  <a:srgbClr val="92D050"/>
                </a:solidFill>
                <a:latin typeface="Apple Chancery" panose="03020702040506060504" pitchFamily="66" charset="-79"/>
                <a:ea typeface="Apple Chancery" panose="03020702040506060504" pitchFamily="66" charset="-79"/>
                <a:cs typeface="Apple Chancery" panose="03020702040506060504" pitchFamily="66" charset="-79"/>
              </a:rPr>
              <a:t> Volume (7-10 ml/Kg PBW),</a:t>
            </a:r>
          </a:p>
          <a:p>
            <a:pPr algn="ctr">
              <a:spcBef>
                <a:spcPct val="0"/>
              </a:spcBef>
              <a:buFontTx/>
              <a:buNone/>
            </a:pPr>
            <a:r>
              <a:rPr lang="it-IT" altLang="it-IT" sz="2800" baseline="0" dirty="0" err="1">
                <a:solidFill>
                  <a:srgbClr val="92D050"/>
                </a:solidFill>
                <a:latin typeface="Apple Chancery" panose="03020702040506060504" pitchFamily="66" charset="-79"/>
                <a:ea typeface="Apple Chancery" panose="03020702040506060504" pitchFamily="66" charset="-79"/>
                <a:cs typeface="Apple Chancery" panose="03020702040506060504" pitchFamily="66" charset="-79"/>
              </a:rPr>
              <a:t>Low</a:t>
            </a:r>
            <a:r>
              <a:rPr lang="it-IT" altLang="it-IT" sz="2800" baseline="0" dirty="0">
                <a:solidFill>
                  <a:srgbClr val="92D050"/>
                </a:solidFill>
                <a:latin typeface="Apple Chancery" panose="03020702040506060504" pitchFamily="66" charset="-79"/>
                <a:ea typeface="Apple Chancery" panose="03020702040506060504" pitchFamily="66" charset="-79"/>
                <a:cs typeface="Apple Chancery" panose="03020702040506060504" pitchFamily="66" charset="-79"/>
              </a:rPr>
              <a:t> PEEP (5 cmH2O or </a:t>
            </a:r>
            <a:r>
              <a:rPr lang="it-IT" altLang="it-IT" sz="2800" baseline="0" dirty="0" err="1">
                <a:solidFill>
                  <a:srgbClr val="92D050"/>
                </a:solidFill>
                <a:latin typeface="Apple Chancery" panose="03020702040506060504" pitchFamily="66" charset="-79"/>
                <a:ea typeface="Apple Chancery" panose="03020702040506060504" pitchFamily="66" charset="-79"/>
                <a:cs typeface="Apple Chancery" panose="03020702040506060504" pitchFamily="66" charset="-79"/>
              </a:rPr>
              <a:t>less</a:t>
            </a:r>
            <a:r>
              <a:rPr lang="it-IT" altLang="it-IT" sz="2800" baseline="0" dirty="0">
                <a:solidFill>
                  <a:srgbClr val="92D050"/>
                </a:solidFill>
                <a:latin typeface="Apple Chancery" panose="03020702040506060504" pitchFamily="66" charset="-79"/>
                <a:ea typeface="Apple Chancery" panose="03020702040506060504" pitchFamily="66" charset="-79"/>
                <a:cs typeface="Apple Chancery" panose="03020702040506060504" pitchFamily="66" charset="-79"/>
              </a:rPr>
              <a:t>), no RM</a:t>
            </a:r>
          </a:p>
        </p:txBody>
      </p:sp>
      <p:pic>
        <p:nvPicPr>
          <p:cNvPr id="53250" name="Immagine 1">
            <a:extLst>
              <a:ext uri="{FF2B5EF4-FFF2-40B4-BE49-F238E27FC236}">
                <a16:creationId xmlns:a16="http://schemas.microsoft.com/office/drawing/2014/main" id="{992448DD-B18B-6642-B62D-E15EA7D12B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3988" y="1552575"/>
            <a:ext cx="3287712"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8">
            <a:extLst>
              <a:ext uri="{FF2B5EF4-FFF2-40B4-BE49-F238E27FC236}">
                <a16:creationId xmlns:a16="http://schemas.microsoft.com/office/drawing/2014/main" id="{FDE9407E-5F7B-E64C-B9A8-7F7A794A1B55}"/>
              </a:ext>
            </a:extLst>
          </p:cNvPr>
          <p:cNvSpPr>
            <a:spLocks noChangeShapeType="1"/>
          </p:cNvSpPr>
          <p:nvPr/>
        </p:nvSpPr>
        <p:spPr bwMode="auto">
          <a:xfrm>
            <a:off x="141288" y="1484313"/>
            <a:ext cx="87122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endParaRPr>
          </a:p>
        </p:txBody>
      </p:sp>
      <p:sp>
        <p:nvSpPr>
          <p:cNvPr id="6" name="Rectangle 2">
            <a:extLst>
              <a:ext uri="{FF2B5EF4-FFF2-40B4-BE49-F238E27FC236}">
                <a16:creationId xmlns:a16="http://schemas.microsoft.com/office/drawing/2014/main" id="{7DF3A4DE-EA49-8D42-9243-5659EB68B7B5}"/>
              </a:ext>
            </a:extLst>
          </p:cNvPr>
          <p:cNvSpPr txBox="1">
            <a:spLocks noChangeArrowheads="1"/>
          </p:cNvSpPr>
          <p:nvPr/>
        </p:nvSpPr>
        <p:spPr bwMode="auto">
          <a:xfrm>
            <a:off x="1588" y="6537325"/>
            <a:ext cx="8993187"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4"/>
              </a:rPr>
              <a:t>www.provenet.eu</a:t>
            </a:r>
            <a:r>
              <a:rPr lang="en-US" sz="1600" dirty="0">
                <a:solidFill>
                  <a:srgbClr val="7F7F7F"/>
                </a:solidFill>
                <a:cs typeface="Arial" charset="0"/>
              </a:rPr>
              <a:t>)</a:t>
            </a:r>
            <a:endParaRPr lang="en-US" sz="1600" dirty="0">
              <a:cs typeface="Arial" charset="0"/>
            </a:endParaRPr>
          </a:p>
        </p:txBody>
      </p:sp>
      <p:pic>
        <p:nvPicPr>
          <p:cNvPr id="53253" name="Immagine 16" descr="PEEP anest group.JPG">
            <a:extLst>
              <a:ext uri="{FF2B5EF4-FFF2-40B4-BE49-F238E27FC236}">
                <a16:creationId xmlns:a16="http://schemas.microsoft.com/office/drawing/2014/main" id="{55C29BBC-88F9-1042-B74C-86AB9327F9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138" y="1600200"/>
            <a:ext cx="3470275"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CasellaDiTesto 1">
            <a:extLst>
              <a:ext uri="{FF2B5EF4-FFF2-40B4-BE49-F238E27FC236}">
                <a16:creationId xmlns:a16="http://schemas.microsoft.com/office/drawing/2014/main" id="{3745986A-B803-7441-A851-85AF67FD1906}"/>
              </a:ext>
            </a:extLst>
          </p:cNvPr>
          <p:cNvSpPr txBox="1">
            <a:spLocks noChangeArrowheads="1"/>
          </p:cNvSpPr>
          <p:nvPr/>
        </p:nvSpPr>
        <p:spPr bwMode="auto">
          <a:xfrm>
            <a:off x="1004888" y="3276600"/>
            <a:ext cx="2917825" cy="3683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it-IT" altLang="it-IT" sz="1800" baseline="0">
                <a:solidFill>
                  <a:schemeClr val="bg1"/>
                </a:solidFill>
                <a:latin typeface="Calibri" panose="020F0502020204030204" pitchFamily="34" charset="0"/>
              </a:rPr>
              <a:t>PROVHILO Trial - Lancet 2014</a:t>
            </a:r>
          </a:p>
        </p:txBody>
      </p:sp>
      <p:sp>
        <p:nvSpPr>
          <p:cNvPr id="53255" name="CasellaDiTesto 8">
            <a:extLst>
              <a:ext uri="{FF2B5EF4-FFF2-40B4-BE49-F238E27FC236}">
                <a16:creationId xmlns:a16="http://schemas.microsoft.com/office/drawing/2014/main" id="{D5E5DFBC-3351-7B48-AA17-B1203F8FB35B}"/>
              </a:ext>
            </a:extLst>
          </p:cNvPr>
          <p:cNvSpPr txBox="1">
            <a:spLocks noChangeArrowheads="1"/>
          </p:cNvSpPr>
          <p:nvPr/>
        </p:nvSpPr>
        <p:spPr bwMode="auto">
          <a:xfrm>
            <a:off x="5522913" y="3276600"/>
            <a:ext cx="2709862" cy="3683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it-IT" altLang="it-IT" sz="1800" baseline="0">
                <a:solidFill>
                  <a:schemeClr val="bg1"/>
                </a:solidFill>
                <a:latin typeface="Calibri" panose="020F0502020204030204" pitchFamily="34" charset="0"/>
              </a:rPr>
              <a:t>PROBESE Trial - JAMA 2019</a:t>
            </a:r>
          </a:p>
        </p:txBody>
      </p:sp>
      <p:sp>
        <p:nvSpPr>
          <p:cNvPr id="3" name="Rettangolo 2">
            <a:extLst>
              <a:ext uri="{FF2B5EF4-FFF2-40B4-BE49-F238E27FC236}">
                <a16:creationId xmlns:a16="http://schemas.microsoft.com/office/drawing/2014/main" id="{188732C1-1583-9F45-9716-210602FA1D37}"/>
              </a:ext>
            </a:extLst>
          </p:cNvPr>
          <p:cNvSpPr>
            <a:spLocks noChangeArrowheads="1"/>
          </p:cNvSpPr>
          <p:nvPr/>
        </p:nvSpPr>
        <p:spPr bwMode="auto">
          <a:xfrm>
            <a:off x="788988" y="4778375"/>
            <a:ext cx="75660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it-IT" altLang="it-IT" sz="2800" baseline="0">
                <a:solidFill>
                  <a:srgbClr val="FFC000"/>
                </a:solidFill>
                <a:latin typeface="Apple Chancery" panose="03020702040506060504" pitchFamily="66" charset="-79"/>
                <a:ea typeface="Apple Chancery" panose="03020702040506060504" pitchFamily="66" charset="-79"/>
                <a:cs typeface="Apple Chancery" panose="03020702040506060504" pitchFamily="66" charset="-79"/>
              </a:rPr>
              <a:t>Pplat &lt; 17 cmH2O (&lt;22 cmH2O in obese)  </a:t>
            </a:r>
          </a:p>
          <a:p>
            <a:pPr algn="ctr">
              <a:spcBef>
                <a:spcPct val="0"/>
              </a:spcBef>
              <a:buFontTx/>
              <a:buNone/>
            </a:pPr>
            <a:r>
              <a:rPr lang="it-IT" altLang="it-IT" sz="2800" baseline="0">
                <a:solidFill>
                  <a:srgbClr val="FFC000"/>
                </a:solidFill>
                <a:latin typeface="Apple Chancery" panose="03020702040506060504" pitchFamily="66" charset="-79"/>
                <a:ea typeface="Apple Chancery" panose="03020702040506060504" pitchFamily="66" charset="-79"/>
                <a:cs typeface="Apple Chancery" panose="03020702040506060504" pitchFamily="66" charset="-79"/>
              </a:rPr>
              <a:t>ΔP&lt; 13 cmH2O (&lt; 18 cmH2O in obese) </a:t>
            </a:r>
          </a:p>
        </p:txBody>
      </p:sp>
      <p:sp>
        <p:nvSpPr>
          <p:cNvPr id="4" name="Rettangolo 3">
            <a:extLst>
              <a:ext uri="{FF2B5EF4-FFF2-40B4-BE49-F238E27FC236}">
                <a16:creationId xmlns:a16="http://schemas.microsoft.com/office/drawing/2014/main" id="{890D83AA-DB7D-DE45-A90E-1937B45D132F}"/>
              </a:ext>
            </a:extLst>
          </p:cNvPr>
          <p:cNvSpPr>
            <a:spLocks noChangeArrowheads="1"/>
          </p:cNvSpPr>
          <p:nvPr/>
        </p:nvSpPr>
        <p:spPr bwMode="auto">
          <a:xfrm>
            <a:off x="395288" y="5661025"/>
            <a:ext cx="820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it-IT" altLang="it-IT" sz="2800" baseline="0">
                <a:solidFill>
                  <a:srgbClr val="FFC000"/>
                </a:solidFill>
                <a:latin typeface="Apple Chancery" panose="03020702040506060504" pitchFamily="66" charset="-79"/>
                <a:ea typeface="Apple Chancery" panose="03020702040506060504" pitchFamily="66" charset="-79"/>
                <a:cs typeface="Apple Chancery" panose="03020702040506060504" pitchFamily="66" charset="-79"/>
              </a:rPr>
              <a:t>If SatO2 &lt; 92% </a:t>
            </a:r>
            <a:r>
              <a:rPr lang="mr-IN" altLang="it-IT" sz="2800" baseline="0">
                <a:solidFill>
                  <a:srgbClr val="FFC000"/>
                </a:solidFill>
                <a:latin typeface="Apple Chancery" panose="03020702040506060504" pitchFamily="66" charset="-79"/>
                <a:ea typeface="Apple Chancery" panose="03020702040506060504" pitchFamily="66" charset="-79"/>
                <a:cs typeface="Apple Chancery" panose="03020702040506060504" pitchFamily="66" charset="-79"/>
              </a:rPr>
              <a:t>–</a:t>
            </a:r>
            <a:r>
              <a:rPr lang="it-IT" altLang="it-IT" sz="2800" baseline="0">
                <a:solidFill>
                  <a:srgbClr val="FFC000"/>
                </a:solidFill>
                <a:latin typeface="Apple Chancery" panose="03020702040506060504" pitchFamily="66" charset="-79"/>
                <a:ea typeface="Apple Chancery" panose="03020702040506060504" pitchFamily="66" charset="-79"/>
                <a:cs typeface="Apple Chancery" panose="03020702040506060504" pitchFamily="66" charset="-79"/>
              </a:rPr>
              <a:t> Increase FiO2 up to 90%</a:t>
            </a:r>
          </a:p>
        </p:txBody>
      </p:sp>
      <p:sp>
        <p:nvSpPr>
          <p:cNvPr id="13" name="Rettangolo 12">
            <a:extLst>
              <a:ext uri="{FF2B5EF4-FFF2-40B4-BE49-F238E27FC236}">
                <a16:creationId xmlns:a16="http://schemas.microsoft.com/office/drawing/2014/main" id="{A8F8F9C2-396F-9144-9A8A-BB2C70AE7715}"/>
              </a:ext>
            </a:extLst>
          </p:cNvPr>
          <p:cNvSpPr>
            <a:spLocks noChangeArrowheads="1"/>
          </p:cNvSpPr>
          <p:nvPr/>
        </p:nvSpPr>
        <p:spPr bwMode="auto">
          <a:xfrm>
            <a:off x="271463" y="6105890"/>
            <a:ext cx="8601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it-IT" altLang="it-IT" sz="2800" baseline="0" dirty="0" err="1">
                <a:solidFill>
                  <a:srgbClr val="FF0000"/>
                </a:solidFill>
                <a:latin typeface="Apple Chancery" panose="03020702040506060504" pitchFamily="66" charset="-79"/>
                <a:ea typeface="Apple Chancery" panose="03020702040506060504" pitchFamily="66" charset="-79"/>
                <a:cs typeface="Apple Chancery" panose="03020702040506060504" pitchFamily="66" charset="-79"/>
              </a:rPr>
              <a:t>If</a:t>
            </a:r>
            <a:r>
              <a:rPr lang="it-IT" altLang="it-IT" sz="2800" baseline="0" dirty="0">
                <a:solidFill>
                  <a:srgbClr val="FF0000"/>
                </a:solidFill>
                <a:latin typeface="Apple Chancery" panose="03020702040506060504" pitchFamily="66" charset="-79"/>
                <a:ea typeface="Apple Chancery" panose="03020702040506060504" pitchFamily="66" charset="-79"/>
                <a:cs typeface="Apple Chancery" panose="03020702040506060504" pitchFamily="66" charset="-79"/>
              </a:rPr>
              <a:t> </a:t>
            </a:r>
            <a:r>
              <a:rPr lang="it-IT" altLang="it-IT" sz="2800" baseline="0" dirty="0" err="1">
                <a:solidFill>
                  <a:srgbClr val="FF0000"/>
                </a:solidFill>
                <a:latin typeface="Apple Chancery" panose="03020702040506060504" pitchFamily="66" charset="-79"/>
                <a:ea typeface="Apple Chancery" panose="03020702040506060504" pitchFamily="66" charset="-79"/>
                <a:cs typeface="Apple Chancery" panose="03020702040506060504" pitchFamily="66" charset="-79"/>
              </a:rPr>
              <a:t>Sat</a:t>
            </a:r>
            <a:r>
              <a:rPr lang="it-IT" altLang="it-IT" sz="2800" baseline="0" dirty="0">
                <a:solidFill>
                  <a:srgbClr val="FF0000"/>
                </a:solidFill>
                <a:latin typeface="Apple Chancery" panose="03020702040506060504" pitchFamily="66" charset="-79"/>
                <a:ea typeface="Apple Chancery" panose="03020702040506060504" pitchFamily="66" charset="-79"/>
                <a:cs typeface="Apple Chancery" panose="03020702040506060504" pitchFamily="66" charset="-79"/>
              </a:rPr>
              <a:t> O2 &lt; 92% </a:t>
            </a:r>
            <a:r>
              <a:rPr lang="it-IT" altLang="it-IT" sz="2800" baseline="0" dirty="0" err="1">
                <a:solidFill>
                  <a:srgbClr val="FF0000"/>
                </a:solidFill>
                <a:latin typeface="Apple Chancery" panose="03020702040506060504" pitchFamily="66" charset="-79"/>
                <a:ea typeface="Apple Chancery" panose="03020702040506060504" pitchFamily="66" charset="-79"/>
                <a:cs typeface="Apple Chancery" panose="03020702040506060504" pitchFamily="66" charset="-79"/>
              </a:rPr>
              <a:t>persists</a:t>
            </a:r>
            <a:r>
              <a:rPr lang="it-IT" altLang="it-IT" sz="2800" dirty="0">
                <a:solidFill>
                  <a:srgbClr val="FF0000"/>
                </a:solidFill>
                <a:latin typeface="Apple Chancery" panose="03020702040506060504" pitchFamily="66" charset="-79"/>
                <a:ea typeface="Apple Chancery" panose="03020702040506060504" pitchFamily="66" charset="-79"/>
                <a:cs typeface="Apple Chancery" panose="03020702040506060504" pitchFamily="66" charset="-79"/>
              </a:rPr>
              <a:t> </a:t>
            </a:r>
            <a:r>
              <a:rPr lang="mr-IN" altLang="it-IT" sz="2800" baseline="0" dirty="0">
                <a:solidFill>
                  <a:srgbClr val="FF0000"/>
                </a:solidFill>
                <a:latin typeface="Apple Chancery" panose="03020702040506060504" pitchFamily="66" charset="-79"/>
                <a:ea typeface="Apple Chancery" panose="03020702040506060504" pitchFamily="66" charset="-79"/>
                <a:cs typeface="Apple Chancery" panose="03020702040506060504" pitchFamily="66" charset="-79"/>
              </a:rPr>
              <a:t>–</a:t>
            </a:r>
            <a:r>
              <a:rPr lang="it-IT" altLang="it-IT" sz="2800" baseline="0" dirty="0">
                <a:solidFill>
                  <a:srgbClr val="FF0000"/>
                </a:solidFill>
                <a:latin typeface="Apple Chancery" panose="03020702040506060504" pitchFamily="66" charset="-79"/>
                <a:ea typeface="Apple Chancery" panose="03020702040506060504" pitchFamily="66" charset="-79"/>
                <a:cs typeface="Apple Chancery" panose="03020702040506060504" pitchFamily="66" charset="-79"/>
              </a:rPr>
              <a:t> RM and </a:t>
            </a:r>
            <a:r>
              <a:rPr lang="it-IT" altLang="it-IT" sz="2800" baseline="0" dirty="0" err="1">
                <a:solidFill>
                  <a:srgbClr val="FF0000"/>
                </a:solidFill>
                <a:latin typeface="Apple Chancery" panose="03020702040506060504" pitchFamily="66" charset="-79"/>
                <a:ea typeface="Apple Chancery" panose="03020702040506060504" pitchFamily="66" charset="-79"/>
                <a:cs typeface="Apple Chancery" panose="03020702040506060504" pitchFamily="66" charset="-79"/>
              </a:rPr>
              <a:t>Increase</a:t>
            </a:r>
            <a:r>
              <a:rPr lang="it-IT" altLang="it-IT" sz="2800" baseline="0" dirty="0">
                <a:solidFill>
                  <a:srgbClr val="FF0000"/>
                </a:solidFill>
                <a:latin typeface="Apple Chancery" panose="03020702040506060504" pitchFamily="66" charset="-79"/>
                <a:ea typeface="Apple Chancery" panose="03020702040506060504" pitchFamily="66" charset="-79"/>
                <a:cs typeface="Apple Chancery" panose="03020702040506060504" pitchFamily="66" charset="-79"/>
              </a:rPr>
              <a:t> PEEP</a:t>
            </a:r>
          </a:p>
        </p:txBody>
      </p:sp>
      <p:sp>
        <p:nvSpPr>
          <p:cNvPr id="53260" name="Rettangolo 1">
            <a:extLst>
              <a:ext uri="{FF2B5EF4-FFF2-40B4-BE49-F238E27FC236}">
                <a16:creationId xmlns:a16="http://schemas.microsoft.com/office/drawing/2014/main" id="{475F3F13-0D2D-9B45-BEED-5601043A35E0}"/>
              </a:ext>
            </a:extLst>
          </p:cNvPr>
          <p:cNvSpPr>
            <a:spLocks noChangeArrowheads="1"/>
          </p:cNvSpPr>
          <p:nvPr/>
        </p:nvSpPr>
        <p:spPr bwMode="auto">
          <a:xfrm>
            <a:off x="1171575" y="981075"/>
            <a:ext cx="705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hr-HR" altLang="it-IT" sz="2000" baseline="0" dirty="0">
                <a:latin typeface="Arial" panose="020B0604020202020204" pitchFamily="34" charset="0"/>
              </a:rPr>
              <a:t>Young CC </a:t>
            </a:r>
            <a:r>
              <a:rPr lang="hr-HR" altLang="it-IT" sz="2000" baseline="0" dirty="0" err="1">
                <a:latin typeface="Arial" panose="020B0604020202020204" pitchFamily="34" charset="0"/>
              </a:rPr>
              <a:t>et</a:t>
            </a:r>
            <a:r>
              <a:rPr lang="hr-HR" altLang="it-IT" sz="2000" baseline="0" dirty="0">
                <a:latin typeface="Arial" panose="020B0604020202020204" pitchFamily="34" charset="0"/>
              </a:rPr>
              <a:t> </a:t>
            </a:r>
            <a:r>
              <a:rPr lang="hr-HR" altLang="it-IT" sz="2000" baseline="0" dirty="0" err="1">
                <a:latin typeface="Arial" panose="020B0604020202020204" pitchFamily="34" charset="0"/>
              </a:rPr>
              <a:t>al</a:t>
            </a:r>
            <a:r>
              <a:rPr lang="hr-HR" altLang="it-IT" sz="2000" baseline="0" dirty="0">
                <a:latin typeface="Arial" panose="020B0604020202020204" pitchFamily="34" charset="0"/>
              </a:rPr>
              <a:t>. Br J </a:t>
            </a:r>
            <a:r>
              <a:rPr lang="hr-HR" altLang="it-IT" sz="2000" baseline="0" dirty="0" err="1">
                <a:latin typeface="Arial" panose="020B0604020202020204" pitchFamily="34" charset="0"/>
              </a:rPr>
              <a:t>Anaesth</a:t>
            </a:r>
            <a:r>
              <a:rPr lang="hr-HR" altLang="it-IT" sz="2000" baseline="0" dirty="0">
                <a:latin typeface="Arial" panose="020B0604020202020204" pitchFamily="34" charset="0"/>
              </a:rPr>
              <a:t>. Br J </a:t>
            </a:r>
            <a:r>
              <a:rPr lang="hr-HR" altLang="it-IT" sz="2000" baseline="0" dirty="0" err="1">
                <a:latin typeface="Arial" panose="020B0604020202020204" pitchFamily="34" charset="0"/>
              </a:rPr>
              <a:t>Anaesth</a:t>
            </a:r>
            <a:r>
              <a:rPr lang="hr-HR" altLang="it-IT" sz="2000" baseline="0" dirty="0">
                <a:latin typeface="Arial" panose="020B0604020202020204" pitchFamily="34" charset="0"/>
              </a:rPr>
              <a:t> 123 (6), 898-913</a:t>
            </a:r>
            <a:endParaRPr lang="it-IT" altLang="it-IT" sz="2000" baseline="0" dirty="0">
              <a:latin typeface="Arial" panose="020B0604020202020204" pitchFamily="34" charset="0"/>
            </a:endParaRPr>
          </a:p>
        </p:txBody>
      </p:sp>
      <p:sp>
        <p:nvSpPr>
          <p:cNvPr id="53261" name="Rettangolo 1">
            <a:extLst>
              <a:ext uri="{FF2B5EF4-FFF2-40B4-BE49-F238E27FC236}">
                <a16:creationId xmlns:a16="http://schemas.microsoft.com/office/drawing/2014/main" id="{6E63A521-6A35-F64D-96E2-A370DC11DCF3}"/>
              </a:ext>
            </a:extLst>
          </p:cNvPr>
          <p:cNvSpPr>
            <a:spLocks noChangeArrowheads="1"/>
          </p:cNvSpPr>
          <p:nvPr/>
        </p:nvSpPr>
        <p:spPr bwMode="auto">
          <a:xfrm>
            <a:off x="-90488" y="-26988"/>
            <a:ext cx="9324976"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it-IT" baseline="0" dirty="0" err="1">
                <a:solidFill>
                  <a:srgbClr val="FFFF00"/>
                </a:solidFill>
                <a:latin typeface="Arial" panose="020B0604020202020204" pitchFamily="34" charset="0"/>
              </a:rPr>
              <a:t>Protective</a:t>
            </a:r>
            <a:r>
              <a:rPr lang="it-IT" altLang="it-IT" baseline="0" dirty="0">
                <a:solidFill>
                  <a:srgbClr val="FFFF00"/>
                </a:solidFill>
                <a:latin typeface="Arial" panose="020B0604020202020204" pitchFamily="34" charset="0"/>
              </a:rPr>
              <a:t> </a:t>
            </a:r>
            <a:r>
              <a:rPr lang="it-IT" altLang="it-IT" baseline="0" dirty="0" err="1">
                <a:solidFill>
                  <a:srgbClr val="FFFF00"/>
                </a:solidFill>
                <a:latin typeface="Arial" panose="020B0604020202020204" pitchFamily="34" charset="0"/>
              </a:rPr>
              <a:t>mechanical</a:t>
            </a:r>
            <a:r>
              <a:rPr lang="it-IT" altLang="it-IT" baseline="0" dirty="0">
                <a:solidFill>
                  <a:srgbClr val="FFFF00"/>
                </a:solidFill>
                <a:latin typeface="Arial" panose="020B0604020202020204" pitchFamily="34" charset="0"/>
              </a:rPr>
              <a:t> </a:t>
            </a:r>
            <a:r>
              <a:rPr lang="it-IT" altLang="it-IT" baseline="0" dirty="0" err="1">
                <a:solidFill>
                  <a:srgbClr val="FFFF00"/>
                </a:solidFill>
                <a:latin typeface="Arial" panose="020B0604020202020204" pitchFamily="34" charset="0"/>
              </a:rPr>
              <a:t>ventilation</a:t>
            </a:r>
            <a:r>
              <a:rPr lang="it-IT" altLang="it-IT" baseline="0" dirty="0">
                <a:solidFill>
                  <a:srgbClr val="FFFF00"/>
                </a:solidFill>
                <a:latin typeface="Arial" panose="020B0604020202020204" pitchFamily="34" charset="0"/>
              </a:rPr>
              <a:t> </a:t>
            </a:r>
            <a:r>
              <a:rPr lang="it-IT" altLang="it-IT" baseline="0" dirty="0" err="1">
                <a:solidFill>
                  <a:srgbClr val="FFFF00"/>
                </a:solidFill>
                <a:latin typeface="Arial" panose="020B0604020202020204" pitchFamily="34" charset="0"/>
              </a:rPr>
              <a:t>during</a:t>
            </a:r>
            <a:r>
              <a:rPr lang="it-IT" altLang="it-IT" baseline="0" dirty="0">
                <a:solidFill>
                  <a:srgbClr val="FFFF00"/>
                </a:solidFill>
                <a:latin typeface="Arial" panose="020B0604020202020204" pitchFamily="34" charset="0"/>
              </a:rPr>
              <a:t> general </a:t>
            </a:r>
            <a:r>
              <a:rPr lang="it-IT" altLang="it-IT" baseline="0" dirty="0" err="1">
                <a:solidFill>
                  <a:srgbClr val="FFFF00"/>
                </a:solidFill>
                <a:latin typeface="Arial" panose="020B0604020202020204" pitchFamily="34" charset="0"/>
              </a:rPr>
              <a:t>anesthesia</a:t>
            </a:r>
            <a:r>
              <a:rPr lang="it-IT" altLang="it-IT" baseline="0" dirty="0">
                <a:solidFill>
                  <a:srgbClr val="FFFF00"/>
                </a:solidFill>
                <a:latin typeface="Arial" panose="020B0604020202020204" pitchFamily="34" charset="0"/>
              </a:rPr>
              <a:t> (non-obese and obese </a:t>
            </a:r>
            <a:r>
              <a:rPr lang="it-IT" altLang="it-IT" baseline="0" dirty="0" err="1">
                <a:solidFill>
                  <a:srgbClr val="FFFF00"/>
                </a:solidFill>
                <a:latin typeface="Arial" panose="020B0604020202020204" pitchFamily="34" charset="0"/>
              </a:rPr>
              <a:t>patients</a:t>
            </a:r>
            <a:r>
              <a:rPr lang="it-IT" altLang="it-IT" baseline="0" dirty="0">
                <a:solidFill>
                  <a:srgbClr val="FFFF00"/>
                </a:solidFill>
                <a:latin typeface="Arial" panose="020B0604020202020204" pitchFamily="34" charset="0"/>
              </a:rPr>
              <a:t>)</a:t>
            </a:r>
          </a:p>
        </p:txBody>
      </p:sp>
      <p:sp>
        <p:nvSpPr>
          <p:cNvPr id="5" name="CasellaDiTesto 4">
            <a:extLst>
              <a:ext uri="{FF2B5EF4-FFF2-40B4-BE49-F238E27FC236}">
                <a16:creationId xmlns:a16="http://schemas.microsoft.com/office/drawing/2014/main" id="{0C313BDC-F931-E74C-A898-F2C3E1E0DD66}"/>
              </a:ext>
            </a:extLst>
          </p:cNvPr>
          <p:cNvSpPr txBox="1">
            <a:spLocks noChangeArrowheads="1"/>
          </p:cNvSpPr>
          <p:nvPr/>
        </p:nvSpPr>
        <p:spPr bwMode="auto">
          <a:xfrm>
            <a:off x="623368" y="3949854"/>
            <a:ext cx="8054975" cy="255454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a:spcBef>
                <a:spcPct val="0"/>
              </a:spcBef>
              <a:buFontTx/>
              <a:buNone/>
              <a:defRPr/>
            </a:pPr>
            <a:r>
              <a:rPr lang="it-IT" altLang="it-IT" sz="4000" baseline="0" dirty="0" err="1">
                <a:solidFill>
                  <a:srgbClr val="FFC000"/>
                </a:solidFill>
                <a:latin typeface="Arial" charset="0"/>
              </a:rPr>
              <a:t>Further</a:t>
            </a:r>
            <a:r>
              <a:rPr lang="it-IT" altLang="it-IT" sz="4000" baseline="0" dirty="0">
                <a:solidFill>
                  <a:srgbClr val="FFC000"/>
                </a:solidFill>
                <a:latin typeface="Arial" charset="0"/>
              </a:rPr>
              <a:t> </a:t>
            </a:r>
            <a:r>
              <a:rPr lang="it-IT" altLang="it-IT" sz="4000" baseline="0" dirty="0" err="1">
                <a:solidFill>
                  <a:srgbClr val="FFC000"/>
                </a:solidFill>
                <a:latin typeface="Arial" charset="0"/>
              </a:rPr>
              <a:t>evaluation</a:t>
            </a:r>
            <a:r>
              <a:rPr lang="it-IT" altLang="it-IT" sz="4000" baseline="0" dirty="0">
                <a:solidFill>
                  <a:srgbClr val="FFC000"/>
                </a:solidFill>
                <a:latin typeface="Arial" charset="0"/>
              </a:rPr>
              <a:t>:</a:t>
            </a:r>
          </a:p>
          <a:p>
            <a:pPr marL="685800" indent="-685800">
              <a:spcBef>
                <a:spcPct val="0"/>
              </a:spcBef>
              <a:buFont typeface="Wingdings" charset="2"/>
              <a:buChar char="ü"/>
              <a:defRPr/>
            </a:pPr>
            <a:r>
              <a:rPr lang="it-IT" altLang="it-IT" sz="4000" baseline="0" dirty="0" err="1">
                <a:latin typeface="Arial" charset="0"/>
              </a:rPr>
              <a:t>Laparoscopic</a:t>
            </a:r>
            <a:r>
              <a:rPr lang="it-IT" altLang="it-IT" sz="4000" baseline="0" dirty="0">
                <a:latin typeface="Arial" charset="0"/>
              </a:rPr>
              <a:t> </a:t>
            </a:r>
            <a:r>
              <a:rPr lang="it-IT" altLang="it-IT" sz="4000" baseline="0" dirty="0" err="1">
                <a:latin typeface="Arial" charset="0"/>
              </a:rPr>
              <a:t>surgery</a:t>
            </a:r>
            <a:endParaRPr lang="it-IT" altLang="it-IT" sz="4000" baseline="0" dirty="0">
              <a:latin typeface="Arial" charset="0"/>
            </a:endParaRPr>
          </a:p>
          <a:p>
            <a:pPr marL="685800" indent="-685800">
              <a:spcBef>
                <a:spcPct val="0"/>
              </a:spcBef>
              <a:buFont typeface="Wingdings" charset="2"/>
              <a:buChar char="ü"/>
              <a:defRPr/>
            </a:pPr>
            <a:r>
              <a:rPr lang="it-IT" altLang="it-IT" sz="4000" baseline="0" dirty="0" err="1">
                <a:latin typeface="Arial" charset="0"/>
              </a:rPr>
              <a:t>Duration</a:t>
            </a:r>
            <a:r>
              <a:rPr lang="it-IT" altLang="it-IT" sz="4000" baseline="0" dirty="0">
                <a:latin typeface="Arial" charset="0"/>
              </a:rPr>
              <a:t> &gt; 3 hours</a:t>
            </a:r>
          </a:p>
          <a:p>
            <a:pPr marL="685800" indent="-685800">
              <a:spcBef>
                <a:spcPct val="0"/>
              </a:spcBef>
              <a:buFont typeface="Wingdings" charset="2"/>
              <a:buChar char="ü"/>
              <a:defRPr/>
            </a:pPr>
            <a:r>
              <a:rPr lang="it-IT" altLang="it-IT" sz="4000" baseline="0" dirty="0" err="1">
                <a:latin typeface="Arial" charset="0"/>
              </a:rPr>
              <a:t>Trendelenburg</a:t>
            </a:r>
            <a:r>
              <a:rPr lang="it-IT" altLang="it-IT" sz="4000" baseline="0" dirty="0">
                <a:latin typeface="Arial" charset="0"/>
              </a:rPr>
              <a:t> position</a:t>
            </a:r>
          </a:p>
        </p:txBody>
      </p:sp>
    </p:spTree>
    <p:extLst>
      <p:ext uri="{BB962C8B-B14F-4D97-AF65-F5344CB8AC3E}">
        <p14:creationId xmlns:p14="http://schemas.microsoft.com/office/powerpoint/2010/main" val="609453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nimBg="1"/>
      <p:bldP spid="3" grpId="0"/>
      <p:bldP spid="4" grpId="0"/>
      <p:bldP spid="13"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731178" y="-119920"/>
            <a:ext cx="7772400" cy="1143000"/>
          </a:xfrm>
        </p:spPr>
        <p:txBody>
          <a:bodyPr>
            <a:normAutofit/>
          </a:bodyPr>
          <a:lstStyle/>
          <a:p>
            <a:pPr eaLnBrk="1" hangingPunct="1"/>
            <a:r>
              <a:rPr lang="en-US" sz="3200" dirty="0">
                <a:solidFill>
                  <a:srgbClr val="FFFF00"/>
                </a:solidFill>
                <a:latin typeface="Arial" charset="0"/>
                <a:ea typeface="ＭＳ Ｐゴシック" charset="0"/>
                <a:cs typeface="Arial" charset="0"/>
              </a:rPr>
              <a:t>Future RCTs on Intraoperative Ventilation</a:t>
            </a:r>
          </a:p>
        </p:txBody>
      </p:sp>
      <p:sp>
        <p:nvSpPr>
          <p:cNvPr id="41987" name="Rectangle 3"/>
          <p:cNvSpPr>
            <a:spLocks noGrp="1" noChangeArrowheads="1"/>
          </p:cNvSpPr>
          <p:nvPr>
            <p:ph type="body" idx="1"/>
          </p:nvPr>
        </p:nvSpPr>
        <p:spPr>
          <a:xfrm>
            <a:off x="670992" y="2658647"/>
            <a:ext cx="7468849" cy="1677350"/>
          </a:xfrm>
        </p:spPr>
        <p:txBody>
          <a:bodyPr/>
          <a:lstStyle/>
          <a:p>
            <a:pPr marL="0" indent="0" eaLnBrk="1" hangingPunct="1">
              <a:buNone/>
              <a:defRPr/>
            </a:pPr>
            <a:endParaRPr lang="en-US" dirty="0">
              <a:solidFill>
                <a:srgbClr val="FFFFFF"/>
              </a:solidFill>
              <a:latin typeface="Arial" charset="0"/>
              <a:cs typeface="Arial" charset="0"/>
            </a:endParaRPr>
          </a:p>
          <a:p>
            <a:pPr eaLnBrk="1" hangingPunct="1">
              <a:defRPr/>
            </a:pPr>
            <a:r>
              <a:rPr lang="en-US" dirty="0">
                <a:solidFill>
                  <a:srgbClr val="92D050"/>
                </a:solidFill>
                <a:latin typeface="Arial" charset="0"/>
                <a:cs typeface="Arial" charset="0"/>
              </a:rPr>
              <a:t>PROTHOR trial (OLV): </a:t>
            </a:r>
            <a:r>
              <a:rPr lang="en-US" dirty="0">
                <a:solidFill>
                  <a:srgbClr val="FFFFFF"/>
                </a:solidFill>
                <a:latin typeface="Arial" charset="0"/>
                <a:cs typeface="Arial" charset="0"/>
              </a:rPr>
              <a:t>high vs. low PEEP, during lower V</a:t>
            </a:r>
            <a:r>
              <a:rPr lang="en-US" baseline="-25000" dirty="0">
                <a:solidFill>
                  <a:srgbClr val="FFFFFF"/>
                </a:solidFill>
                <a:latin typeface="Arial" charset="0"/>
                <a:cs typeface="Arial" charset="0"/>
              </a:rPr>
              <a:t>T</a:t>
            </a:r>
            <a:r>
              <a:rPr lang="en-US" dirty="0">
                <a:solidFill>
                  <a:srgbClr val="FFFFFF"/>
                </a:solidFill>
                <a:latin typeface="Arial" charset="0"/>
                <a:cs typeface="Arial" charset="0"/>
              </a:rPr>
              <a:t> ventilation</a:t>
            </a:r>
          </a:p>
          <a:p>
            <a:pPr marL="0" indent="0" eaLnBrk="1" hangingPunct="1">
              <a:buFontTx/>
              <a:buNone/>
              <a:defRPr/>
            </a:pPr>
            <a:endParaRPr lang="en-US" dirty="0">
              <a:solidFill>
                <a:srgbClr val="FFFFFF"/>
              </a:solidFill>
              <a:latin typeface="Arial" charset="0"/>
              <a:cs typeface="Arial" charset="0"/>
            </a:endParaRPr>
          </a:p>
          <a:p>
            <a:pPr eaLnBrk="1" hangingPunct="1">
              <a:defRPr/>
            </a:pPr>
            <a:endParaRPr lang="en-US" dirty="0">
              <a:latin typeface="Arial" charset="0"/>
              <a:cs typeface="Arial" charset="0"/>
            </a:endParaRPr>
          </a:p>
        </p:txBody>
      </p:sp>
      <p:sp>
        <p:nvSpPr>
          <p:cNvPr id="7" name="Line 8"/>
          <p:cNvSpPr>
            <a:spLocks noChangeShapeType="1"/>
          </p:cNvSpPr>
          <p:nvPr/>
        </p:nvSpPr>
        <p:spPr bwMode="auto">
          <a:xfrm>
            <a:off x="215900" y="924733"/>
            <a:ext cx="87122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cs typeface="+mn-cs"/>
            </a:endParaRPr>
          </a:p>
        </p:txBody>
      </p:sp>
      <p:sp>
        <p:nvSpPr>
          <p:cNvPr id="36868" name="Rettangolo 9"/>
          <p:cNvSpPr>
            <a:spLocks noChangeArrowheads="1"/>
          </p:cNvSpPr>
          <p:nvPr/>
        </p:nvSpPr>
        <p:spPr bwMode="auto">
          <a:xfrm>
            <a:off x="2335462" y="5843982"/>
            <a:ext cx="42433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sz="3200" dirty="0">
                <a:solidFill>
                  <a:srgbClr val="FFFF00"/>
                </a:solidFill>
              </a:rPr>
              <a:t>http://</a:t>
            </a:r>
            <a:r>
              <a:rPr lang="it-IT" sz="3200" dirty="0" err="1">
                <a:solidFill>
                  <a:srgbClr val="FFFF00"/>
                </a:solidFill>
              </a:rPr>
              <a:t>www.provenet.eu</a:t>
            </a:r>
            <a:r>
              <a:rPr lang="it-IT" sz="3200" dirty="0">
                <a:solidFill>
                  <a:srgbClr val="FFFF00"/>
                </a:solidFill>
              </a:rPr>
              <a:t>/</a:t>
            </a:r>
          </a:p>
        </p:txBody>
      </p:sp>
      <p:pic>
        <p:nvPicPr>
          <p:cNvPr id="36869"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3924" y="5769513"/>
            <a:ext cx="1511838" cy="658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0" name="Immagine 8" descr="Schermafbeelding 2013-06-22 om 12.57.0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7" y="5782635"/>
            <a:ext cx="1344061" cy="631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670994" y="4692295"/>
            <a:ext cx="8315740" cy="1077218"/>
          </a:xfrm>
          <a:prstGeom prst="rect">
            <a:avLst/>
          </a:prstGeom>
        </p:spPr>
        <p:txBody>
          <a:bodyPr wrap="square">
            <a:spAutoFit/>
          </a:bodyPr>
          <a:lstStyle/>
          <a:p>
            <a:pPr marL="285750" indent="-285750">
              <a:buFont typeface="Arial" charset="0"/>
              <a:buChar char="•"/>
              <a:defRPr/>
            </a:pPr>
            <a:r>
              <a:rPr lang="en-US" sz="3200" dirty="0">
                <a:solidFill>
                  <a:srgbClr val="92D050"/>
                </a:solidFill>
                <a:latin typeface="Arial" charset="0"/>
                <a:cs typeface="Arial" charset="0"/>
              </a:rPr>
              <a:t>Designation trial: </a:t>
            </a:r>
            <a:r>
              <a:rPr lang="en-US" sz="3200" dirty="0">
                <a:solidFill>
                  <a:srgbClr val="FFFFFF"/>
                </a:solidFill>
                <a:latin typeface="Arial" charset="0"/>
                <a:cs typeface="Arial" charset="0"/>
              </a:rPr>
              <a:t>PEEP set according to △P vs lower PEEP</a:t>
            </a:r>
            <a:endParaRPr lang="en-US" dirty="0">
              <a:solidFill>
                <a:srgbClr val="FFFFFF"/>
              </a:solidFill>
              <a:latin typeface="Arial" charset="0"/>
              <a:cs typeface="Arial" charset="0"/>
            </a:endParaRPr>
          </a:p>
        </p:txBody>
      </p:sp>
      <p:sp>
        <p:nvSpPr>
          <p:cNvPr id="13" name="Rectangle 2"/>
          <p:cNvSpPr txBox="1">
            <a:spLocks noChangeArrowheads="1"/>
          </p:cNvSpPr>
          <p:nvPr/>
        </p:nvSpPr>
        <p:spPr bwMode="auto">
          <a:xfrm>
            <a:off x="53094" y="6482109"/>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mr-IN" sz="1600" dirty="0">
                <a:solidFill>
                  <a:schemeClr val="bg1">
                    <a:lumMod val="50000"/>
                    <a:lumOff val="50000"/>
                  </a:schemeClr>
                </a:solidFill>
                <a:cs typeface="Arial" charset="0"/>
              </a:rPr>
              <a:t>–</a:t>
            </a:r>
            <a:r>
              <a:rPr lang="en-US" sz="1600" dirty="0">
                <a:solidFill>
                  <a:schemeClr val="bg1">
                    <a:lumMod val="50000"/>
                    <a:lumOff val="50000"/>
                  </a:schemeClr>
                </a:solidFill>
                <a:cs typeface="Arial" charset="0"/>
              </a:rPr>
              <a:t> </a:t>
            </a:r>
            <a:r>
              <a:rPr lang="en-US" sz="1600" dirty="0" err="1">
                <a:solidFill>
                  <a:schemeClr val="bg1">
                    <a:lumMod val="50000"/>
                    <a:lumOff val="50000"/>
                  </a:schemeClr>
                </a:solidFill>
                <a:cs typeface="Arial" charset="0"/>
              </a:rPr>
              <a:t>www.provenet.eu</a:t>
            </a:r>
            <a:r>
              <a:rPr lang="en-US" sz="1600" dirty="0">
                <a:solidFill>
                  <a:schemeClr val="bg1">
                    <a:lumMod val="50000"/>
                    <a:lumOff val="50000"/>
                  </a:schemeClr>
                </a:solidFill>
                <a:cs typeface="Arial" charset="0"/>
              </a:rPr>
              <a:t>   </a:t>
            </a:r>
            <a:endParaRPr lang="en-US" sz="1600" dirty="0">
              <a:cs typeface="Arial" charset="0"/>
            </a:endParaRPr>
          </a:p>
        </p:txBody>
      </p:sp>
      <p:sp>
        <p:nvSpPr>
          <p:cNvPr id="14" name="CasellaDiTesto 13"/>
          <p:cNvSpPr txBox="1">
            <a:spLocks noChangeArrowheads="1"/>
          </p:cNvSpPr>
          <p:nvPr/>
        </p:nvSpPr>
        <p:spPr bwMode="auto">
          <a:xfrm>
            <a:off x="987870" y="4238258"/>
            <a:ext cx="6224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s-IS" altLang="it-IT" sz="2000" baseline="0" dirty="0">
                <a:latin typeface="Arial" charset="0"/>
              </a:rPr>
              <a:t>Kiss T, Senturk M et al. </a:t>
            </a:r>
            <a:r>
              <a:rPr lang="it-IT" sz="2000" dirty="0">
                <a:latin typeface="Arial" panose="020B0604020202020204" pitchFamily="34" charset="0"/>
                <a:cs typeface="Arial" panose="020B0604020202020204" pitchFamily="34" charset="0"/>
              </a:rPr>
              <a:t>Trials. 2019 </a:t>
            </a:r>
            <a:r>
              <a:rPr lang="it-IT" sz="2000" dirty="0" err="1">
                <a:latin typeface="Arial" panose="020B0604020202020204" pitchFamily="34" charset="0"/>
                <a:cs typeface="Arial" panose="020B0604020202020204" pitchFamily="34" charset="0"/>
              </a:rPr>
              <a:t>Apr</a:t>
            </a:r>
            <a:r>
              <a:rPr lang="it-IT" sz="2000" dirty="0">
                <a:latin typeface="Arial" panose="020B0604020202020204" pitchFamily="34" charset="0"/>
                <a:cs typeface="Arial" panose="020B0604020202020204" pitchFamily="34" charset="0"/>
              </a:rPr>
              <a:t> 11;20(1):213.</a:t>
            </a:r>
            <a:endParaRPr lang="it-IT" altLang="it-IT" sz="2000" baseline="0" dirty="0">
              <a:latin typeface="Arial" panose="020B0604020202020204" pitchFamily="34" charset="0"/>
              <a:cs typeface="Arial" panose="020B0604020202020204" pitchFamily="34" charset="0"/>
            </a:endParaRPr>
          </a:p>
        </p:txBody>
      </p:sp>
      <p:sp>
        <p:nvSpPr>
          <p:cNvPr id="11" name="Rettangolo 10">
            <a:extLst>
              <a:ext uri="{FF2B5EF4-FFF2-40B4-BE49-F238E27FC236}">
                <a16:creationId xmlns:a16="http://schemas.microsoft.com/office/drawing/2014/main" id="{1BD23652-2D4D-664C-BB6B-73842804A8F6}"/>
              </a:ext>
            </a:extLst>
          </p:cNvPr>
          <p:cNvSpPr/>
          <p:nvPr/>
        </p:nvSpPr>
        <p:spPr>
          <a:xfrm>
            <a:off x="670994" y="1162868"/>
            <a:ext cx="8993188" cy="1077218"/>
          </a:xfrm>
          <a:prstGeom prst="rect">
            <a:avLst/>
          </a:prstGeom>
        </p:spPr>
        <p:txBody>
          <a:bodyPr wrap="square">
            <a:spAutoFit/>
          </a:bodyPr>
          <a:lstStyle/>
          <a:p>
            <a:pPr marL="457200" indent="-457200">
              <a:buFont typeface="Arial" panose="020B0604020202020204" pitchFamily="34" charset="0"/>
              <a:buChar char="•"/>
            </a:pPr>
            <a:r>
              <a:rPr lang="it-IT" sz="3200" dirty="0">
                <a:solidFill>
                  <a:srgbClr val="92D050"/>
                </a:solidFill>
                <a:latin typeface="Arial" charset="0"/>
                <a:ea typeface="Arial" charset="0"/>
                <a:cs typeface="Arial" charset="0"/>
              </a:rPr>
              <a:t>AVATAR </a:t>
            </a:r>
            <a:r>
              <a:rPr lang="it-IT" sz="3200" dirty="0" err="1">
                <a:solidFill>
                  <a:srgbClr val="92D050"/>
                </a:solidFill>
                <a:latin typeface="Arial" charset="0"/>
                <a:ea typeface="Arial" charset="0"/>
                <a:cs typeface="Arial" charset="0"/>
              </a:rPr>
              <a:t>study</a:t>
            </a:r>
            <a:r>
              <a:rPr lang="it-IT" sz="3200" dirty="0">
                <a:solidFill>
                  <a:srgbClr val="92D050"/>
                </a:solidFill>
                <a:latin typeface="Arial" charset="0"/>
                <a:ea typeface="Arial" charset="0"/>
                <a:cs typeface="Arial" charset="0"/>
              </a:rPr>
              <a:t>: </a:t>
            </a:r>
            <a:r>
              <a:rPr lang="it-IT" sz="3200" dirty="0" err="1">
                <a:latin typeface="Arial" charset="0"/>
                <a:ea typeface="Arial" charset="0"/>
                <a:cs typeface="Arial" charset="0"/>
              </a:rPr>
              <a:t>Ventilatory</a:t>
            </a:r>
            <a:r>
              <a:rPr lang="it-IT" sz="3200" dirty="0">
                <a:latin typeface="Arial" charset="0"/>
                <a:ea typeface="Arial" charset="0"/>
                <a:cs typeface="Arial" charset="0"/>
              </a:rPr>
              <a:t> management</a:t>
            </a:r>
          </a:p>
          <a:p>
            <a:r>
              <a:rPr lang="it-IT" sz="3200" dirty="0">
                <a:latin typeface="Arial" charset="0"/>
                <a:ea typeface="Arial" charset="0"/>
                <a:cs typeface="Arial" charset="0"/>
              </a:rPr>
              <a:t>    </a:t>
            </a:r>
            <a:r>
              <a:rPr lang="it-IT" sz="3200" dirty="0" err="1">
                <a:latin typeface="Arial" charset="0"/>
                <a:ea typeface="Arial" charset="0"/>
                <a:cs typeface="Arial" charset="0"/>
              </a:rPr>
              <a:t>during</a:t>
            </a:r>
            <a:r>
              <a:rPr lang="it-IT" sz="3200" dirty="0">
                <a:latin typeface="Arial" charset="0"/>
                <a:ea typeface="Arial" charset="0"/>
                <a:cs typeface="Arial" charset="0"/>
              </a:rPr>
              <a:t> </a:t>
            </a:r>
            <a:r>
              <a:rPr lang="it-IT" sz="3200" dirty="0" err="1">
                <a:latin typeface="Arial" charset="0"/>
                <a:ea typeface="Arial" charset="0"/>
                <a:cs typeface="Arial" charset="0"/>
              </a:rPr>
              <a:t>robotic</a:t>
            </a:r>
            <a:r>
              <a:rPr lang="it-IT" sz="3200" dirty="0">
                <a:latin typeface="Arial" charset="0"/>
                <a:ea typeface="Arial" charset="0"/>
                <a:cs typeface="Arial" charset="0"/>
              </a:rPr>
              <a:t> </a:t>
            </a:r>
            <a:r>
              <a:rPr lang="it-IT" sz="3200" dirty="0" err="1">
                <a:latin typeface="Arial" charset="0"/>
                <a:ea typeface="Arial" charset="0"/>
                <a:cs typeface="Arial" charset="0"/>
              </a:rPr>
              <a:t>surgery</a:t>
            </a:r>
            <a:endParaRPr lang="it-IT" sz="3200" dirty="0">
              <a:latin typeface="Arial" charset="0"/>
              <a:ea typeface="Arial" charset="0"/>
              <a:cs typeface="Arial" charset="0"/>
            </a:endParaRPr>
          </a:p>
        </p:txBody>
      </p:sp>
      <p:sp>
        <p:nvSpPr>
          <p:cNvPr id="3" name="Rettangolo 2">
            <a:extLst>
              <a:ext uri="{FF2B5EF4-FFF2-40B4-BE49-F238E27FC236}">
                <a16:creationId xmlns:a16="http://schemas.microsoft.com/office/drawing/2014/main" id="{2F9054C8-BA24-F04F-9759-F0EE5E1A82E6}"/>
              </a:ext>
            </a:extLst>
          </p:cNvPr>
          <p:cNvSpPr/>
          <p:nvPr/>
        </p:nvSpPr>
        <p:spPr>
          <a:xfrm>
            <a:off x="188951" y="2267948"/>
            <a:ext cx="8432933" cy="400110"/>
          </a:xfrm>
          <a:prstGeom prst="rect">
            <a:avLst/>
          </a:prstGeom>
        </p:spPr>
        <p:txBody>
          <a:bodyPr wrap="square">
            <a:spAutoFit/>
          </a:bodyPr>
          <a:lstStyle/>
          <a:p>
            <a:pPr algn="ctr" eaLnBrk="0" fontAlgn="base" hangingPunct="0">
              <a:spcBef>
                <a:spcPct val="0"/>
              </a:spcBef>
              <a:spcAft>
                <a:spcPct val="0"/>
              </a:spcAft>
            </a:pPr>
            <a:r>
              <a:rPr lang="en-US" sz="2000" dirty="0">
                <a:latin typeface="Arial" panose="020B0604020202020204" pitchFamily="34" charset="0"/>
                <a:cs typeface="Arial" panose="020B0604020202020204" pitchFamily="34" charset="0"/>
              </a:rPr>
              <a:t>Queiroz VNF et al. BMJ Open 2018 Aug 23;8(8):e021643</a:t>
            </a:r>
            <a:endParaRPr lang="it-IT" sz="2000" dirty="0">
              <a:latin typeface="Arial" panose="020B0604020202020204" pitchFamily="34" charset="0"/>
              <a:cs typeface="Arial" panose="020B0604020202020204" pitchFamily="34" charset="0"/>
            </a:endParaRPr>
          </a:p>
        </p:txBody>
      </p:sp>
      <p:sp>
        <p:nvSpPr>
          <p:cNvPr id="4" name="Rettangolo 3">
            <a:extLst>
              <a:ext uri="{FF2B5EF4-FFF2-40B4-BE49-F238E27FC236}">
                <a16:creationId xmlns:a16="http://schemas.microsoft.com/office/drawing/2014/main" id="{7C90CF05-03F6-F944-82D3-7816E2AC91C6}"/>
              </a:ext>
            </a:extLst>
          </p:cNvPr>
          <p:cNvSpPr/>
          <p:nvPr/>
        </p:nvSpPr>
        <p:spPr>
          <a:xfrm>
            <a:off x="1184224" y="2701190"/>
            <a:ext cx="5696262" cy="400110"/>
          </a:xfrm>
          <a:prstGeom prst="rect">
            <a:avLst/>
          </a:prstGeom>
        </p:spPr>
        <p:txBody>
          <a:bodyPr wrap="square">
            <a:spAutoFit/>
          </a:bodyPr>
          <a:lstStyle/>
          <a:p>
            <a:r>
              <a:rPr lang="it-IT" sz="2000" dirty="0">
                <a:latin typeface="Arial" panose="020B0604020202020204" pitchFamily="34" charset="0"/>
                <a:cs typeface="Arial" panose="020B0604020202020204" pitchFamily="34" charset="0"/>
              </a:rPr>
              <a:t>Avatar </a:t>
            </a:r>
            <a:r>
              <a:rPr lang="it-IT" sz="2000" dirty="0" err="1">
                <a:latin typeface="Arial" panose="020B0604020202020204" pitchFamily="34" charset="0"/>
                <a:cs typeface="Arial" panose="020B0604020202020204" pitchFamily="34" charset="0"/>
              </a:rPr>
              <a:t>investigators</a:t>
            </a:r>
            <a:r>
              <a:rPr lang="it-IT" sz="2000" dirty="0">
                <a:latin typeface="Arial" panose="020B0604020202020204" pitchFamily="34" charset="0"/>
                <a:cs typeface="Arial" panose="020B0604020202020204" pitchFamily="34" charset="0"/>
              </a:rPr>
              <a:t>. Br </a:t>
            </a:r>
            <a:r>
              <a:rPr lang="it-IT" sz="2000" dirty="0" err="1">
                <a:latin typeface="Arial" panose="020B0604020202020204" pitchFamily="34" charset="0"/>
                <a:cs typeface="Arial" panose="020B0604020202020204" pitchFamily="34" charset="0"/>
              </a:rPr>
              <a:t>J</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Anaesth</a:t>
            </a:r>
            <a:r>
              <a:rPr lang="it-IT" sz="2000" dirty="0">
                <a:latin typeface="Arial" panose="020B0604020202020204" pitchFamily="34" charset="0"/>
                <a:cs typeface="Arial" panose="020B0604020202020204" pitchFamily="34" charset="0"/>
              </a:rPr>
              <a:t>. 2020 </a:t>
            </a:r>
            <a:r>
              <a:rPr lang="it-IT" sz="2000" dirty="0" err="1">
                <a:latin typeface="Arial" panose="020B0604020202020204" pitchFamily="34" charset="0"/>
                <a:cs typeface="Arial" panose="020B0604020202020204" pitchFamily="34" charset="0"/>
              </a:rPr>
              <a:t>Oct</a:t>
            </a:r>
            <a:r>
              <a:rPr lang="it-IT" sz="2000" dirty="0">
                <a:latin typeface="Arial" panose="020B0604020202020204" pitchFamily="34" charset="0"/>
                <a:cs typeface="Arial" panose="020B0604020202020204" pitchFamily="34" charset="0"/>
              </a:rPr>
              <a:t> 31</a:t>
            </a:r>
          </a:p>
        </p:txBody>
      </p:sp>
    </p:spTree>
    <p:extLst>
      <p:ext uri="{BB962C8B-B14F-4D97-AF65-F5344CB8AC3E}">
        <p14:creationId xmlns:p14="http://schemas.microsoft.com/office/powerpoint/2010/main" val="2757865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perioperative period</a:t>
            </a:r>
          </a:p>
          <a:p>
            <a:pPr marL="457200" indent="-457200">
              <a:buFont typeface="Arial" charset="0"/>
              <a:buChar char="•"/>
            </a:pPr>
            <a:r>
              <a:rPr lang="en-US" sz="2800" dirty="0">
                <a:solidFill>
                  <a:schemeClr val="bg1">
                    <a:lumMod val="65000"/>
                    <a:lumOff val="35000"/>
                  </a:schemeClr>
                </a:solidFill>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011340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2192338" y="1365250"/>
            <a:ext cx="8229601" cy="1143000"/>
          </a:xfrm>
        </p:spPr>
        <p:txBody>
          <a:bodyPr/>
          <a:lstStyle/>
          <a:p>
            <a:pPr>
              <a:defRPr/>
            </a:pPr>
            <a:r>
              <a:rPr lang="ca-ES" dirty="0" err="1">
                <a:solidFill>
                  <a:srgbClr val="FFFF00"/>
                </a:solidFill>
                <a:latin typeface="+mn-lt"/>
              </a:rPr>
              <a:t>Preoperatively</a:t>
            </a:r>
            <a:endParaRPr lang="es-ES" dirty="0">
              <a:solidFill>
                <a:srgbClr val="FFFF00"/>
              </a:solidFill>
              <a:latin typeface="+mn-lt"/>
            </a:endParaRPr>
          </a:p>
        </p:txBody>
      </p:sp>
      <p:sp>
        <p:nvSpPr>
          <p:cNvPr id="21506" name="Rectangle 3"/>
          <p:cNvSpPr>
            <a:spLocks noGrp="1" noChangeArrowheads="1"/>
          </p:cNvSpPr>
          <p:nvPr>
            <p:ph type="body" idx="1"/>
          </p:nvPr>
        </p:nvSpPr>
        <p:spPr>
          <a:xfrm>
            <a:off x="179388" y="2284413"/>
            <a:ext cx="8785225" cy="4525962"/>
          </a:xfrm>
        </p:spPr>
        <p:txBody>
          <a:bodyPr/>
          <a:lstStyle/>
          <a:p>
            <a:pPr>
              <a:lnSpc>
                <a:spcPct val="90000"/>
              </a:lnSpc>
            </a:pPr>
            <a:r>
              <a:rPr lang="ca-ES" altLang="it-IT" sz="2800" dirty="0" err="1">
                <a:solidFill>
                  <a:srgbClr val="FF9933"/>
                </a:solidFill>
                <a:latin typeface="Book Antiqua" charset="0"/>
              </a:rPr>
              <a:t>Assess</a:t>
            </a:r>
            <a:r>
              <a:rPr lang="ca-ES" altLang="it-IT" sz="2800" dirty="0">
                <a:solidFill>
                  <a:srgbClr val="FF9933"/>
                </a:solidFill>
                <a:latin typeface="Book Antiqua" charset="0"/>
              </a:rPr>
              <a:t> general </a:t>
            </a:r>
            <a:r>
              <a:rPr lang="ca-ES" altLang="it-IT" sz="2800" dirty="0" err="1">
                <a:solidFill>
                  <a:srgbClr val="FF9933"/>
                </a:solidFill>
                <a:latin typeface="Book Antiqua" charset="0"/>
              </a:rPr>
              <a:t>physical</a:t>
            </a:r>
            <a:r>
              <a:rPr lang="ca-ES" altLang="it-IT" sz="2800" dirty="0">
                <a:solidFill>
                  <a:srgbClr val="FF9933"/>
                </a:solidFill>
                <a:latin typeface="Book Antiqua" charset="0"/>
              </a:rPr>
              <a:t> status </a:t>
            </a:r>
            <a:r>
              <a:rPr lang="ca-ES" altLang="it-IT" sz="2800" dirty="0" err="1">
                <a:solidFill>
                  <a:srgbClr val="FF9933"/>
                </a:solidFill>
                <a:latin typeface="Book Antiqua" charset="0"/>
              </a:rPr>
              <a:t>and</a:t>
            </a:r>
            <a:r>
              <a:rPr lang="ca-ES" altLang="it-IT" sz="2800" dirty="0">
                <a:solidFill>
                  <a:srgbClr val="FF9933"/>
                </a:solidFill>
                <a:latin typeface="Book Antiqua" charset="0"/>
              </a:rPr>
              <a:t> i</a:t>
            </a:r>
            <a:r>
              <a:rPr lang="en-GB" altLang="it-IT" sz="2800" dirty="0" err="1">
                <a:solidFill>
                  <a:srgbClr val="FF9933"/>
                </a:solidFill>
                <a:latin typeface="Book Antiqua" charset="0"/>
              </a:rPr>
              <a:t>dentify</a:t>
            </a:r>
            <a:r>
              <a:rPr lang="en-GB" altLang="it-IT" sz="2800" dirty="0">
                <a:solidFill>
                  <a:srgbClr val="FF9933"/>
                </a:solidFill>
                <a:latin typeface="Book Antiqua" charset="0"/>
              </a:rPr>
              <a:t> risk factors </a:t>
            </a:r>
          </a:p>
          <a:p>
            <a:pPr>
              <a:lnSpc>
                <a:spcPct val="90000"/>
              </a:lnSpc>
              <a:buFontTx/>
              <a:buNone/>
            </a:pPr>
            <a:r>
              <a:rPr lang="en-GB" altLang="it-IT" sz="2800" dirty="0">
                <a:solidFill>
                  <a:srgbClr val="2D2DB9"/>
                </a:solidFill>
                <a:latin typeface="Book Antiqua" charset="0"/>
              </a:rPr>
              <a:t>     </a:t>
            </a:r>
            <a:r>
              <a:rPr lang="en-GB" altLang="it-IT" sz="2800" dirty="0">
                <a:solidFill>
                  <a:srgbClr val="FFFF00"/>
                </a:solidFill>
                <a:latin typeface="Book Antiqua" charset="0"/>
              </a:rPr>
              <a:t>- </a:t>
            </a:r>
            <a:r>
              <a:rPr lang="en-GB" altLang="it-IT" sz="2800" dirty="0">
                <a:solidFill>
                  <a:srgbClr val="FFFFFF"/>
                </a:solidFill>
                <a:latin typeface="Book Antiqua" charset="0"/>
              </a:rPr>
              <a:t> </a:t>
            </a:r>
            <a:r>
              <a:rPr lang="en-GB" altLang="it-IT" sz="2400" dirty="0">
                <a:solidFill>
                  <a:srgbClr val="FFFF00"/>
                </a:solidFill>
                <a:latin typeface="Book Antiqua" charset="0"/>
              </a:rPr>
              <a:t>Risk</a:t>
            </a:r>
            <a:r>
              <a:rPr lang="en-GB" altLang="it-IT" sz="2800" dirty="0">
                <a:solidFill>
                  <a:srgbClr val="FFFF00"/>
                </a:solidFill>
                <a:latin typeface="Book Antiqua" charset="0"/>
              </a:rPr>
              <a:t> </a:t>
            </a:r>
            <a:r>
              <a:rPr lang="en-GB" altLang="it-IT" sz="2400" dirty="0">
                <a:solidFill>
                  <a:srgbClr val="FFFF00"/>
                </a:solidFill>
                <a:latin typeface="Book Antiqua" charset="0"/>
              </a:rPr>
              <a:t>Scores</a:t>
            </a:r>
          </a:p>
          <a:p>
            <a:pPr lvl="1">
              <a:lnSpc>
                <a:spcPct val="80000"/>
              </a:lnSpc>
            </a:pPr>
            <a:r>
              <a:rPr lang="en-GB" altLang="it-IT" sz="2400" dirty="0">
                <a:solidFill>
                  <a:srgbClr val="FFFF00"/>
                </a:solidFill>
                <a:latin typeface="Book Antiqua" charset="0"/>
              </a:rPr>
              <a:t>Preoperative SpO</a:t>
            </a:r>
            <a:r>
              <a:rPr lang="en-GB" altLang="it-IT" sz="2400" baseline="-25000" dirty="0">
                <a:solidFill>
                  <a:srgbClr val="FFFF00"/>
                </a:solidFill>
                <a:latin typeface="Book Antiqua" charset="0"/>
              </a:rPr>
              <a:t>2</a:t>
            </a:r>
          </a:p>
          <a:p>
            <a:pPr lvl="1">
              <a:lnSpc>
                <a:spcPct val="80000"/>
              </a:lnSpc>
              <a:buFontTx/>
              <a:buNone/>
            </a:pPr>
            <a:endParaRPr lang="en-GB" altLang="it-IT" sz="2400" baseline="-25000" dirty="0">
              <a:solidFill>
                <a:srgbClr val="FFFFFF"/>
              </a:solidFill>
              <a:latin typeface="Book Antiqua" charset="0"/>
            </a:endParaRPr>
          </a:p>
          <a:p>
            <a:pPr>
              <a:lnSpc>
                <a:spcPct val="90000"/>
              </a:lnSpc>
            </a:pPr>
            <a:r>
              <a:rPr lang="ca-ES" altLang="it-IT" sz="2800" dirty="0" err="1">
                <a:solidFill>
                  <a:srgbClr val="F79646"/>
                </a:solidFill>
                <a:latin typeface="Book Antiqua" charset="0"/>
              </a:rPr>
              <a:t>Preoperative</a:t>
            </a:r>
            <a:r>
              <a:rPr lang="ca-ES" altLang="it-IT" sz="2800" dirty="0">
                <a:solidFill>
                  <a:srgbClr val="F79646"/>
                </a:solidFill>
                <a:latin typeface="Book Antiqua" charset="0"/>
              </a:rPr>
              <a:t> “</a:t>
            </a:r>
            <a:r>
              <a:rPr lang="ca-ES" altLang="ja-JP" sz="2800" dirty="0" err="1">
                <a:solidFill>
                  <a:srgbClr val="F79646"/>
                </a:solidFill>
                <a:latin typeface="Book Antiqua" charset="0"/>
              </a:rPr>
              <a:t>optimization</a:t>
            </a:r>
            <a:r>
              <a:rPr lang="ca-ES" altLang="it-IT" sz="2800" dirty="0">
                <a:solidFill>
                  <a:srgbClr val="F79646"/>
                </a:solidFill>
                <a:latin typeface="Book Antiqua" charset="0"/>
              </a:rPr>
              <a:t>”</a:t>
            </a:r>
            <a:endParaRPr lang="ca-ES" altLang="ja-JP" sz="2800" dirty="0">
              <a:solidFill>
                <a:srgbClr val="F79646"/>
              </a:solidFill>
              <a:latin typeface="Book Antiqua" charset="0"/>
            </a:endParaRPr>
          </a:p>
          <a:p>
            <a:pPr lvl="1">
              <a:lnSpc>
                <a:spcPct val="90000"/>
              </a:lnSpc>
            </a:pPr>
            <a:r>
              <a:rPr lang="ca-ES" altLang="it-IT" sz="2400" dirty="0" err="1">
                <a:solidFill>
                  <a:srgbClr val="FFFFFF"/>
                </a:solidFill>
                <a:latin typeface="Book Antiqua" charset="0"/>
              </a:rPr>
              <a:t>Cessation</a:t>
            </a:r>
            <a:r>
              <a:rPr lang="ca-ES" altLang="it-IT" sz="2400" dirty="0">
                <a:solidFill>
                  <a:srgbClr val="FFFFFF"/>
                </a:solidFill>
                <a:latin typeface="Book Antiqua" charset="0"/>
              </a:rPr>
              <a:t> of </a:t>
            </a:r>
            <a:r>
              <a:rPr lang="ca-ES" altLang="it-IT" sz="2400" dirty="0" err="1">
                <a:solidFill>
                  <a:srgbClr val="FFFFFF"/>
                </a:solidFill>
                <a:latin typeface="Book Antiqua" charset="0"/>
              </a:rPr>
              <a:t>smoking</a:t>
            </a:r>
            <a:r>
              <a:rPr lang="ca-ES" altLang="it-IT" sz="2400" dirty="0">
                <a:solidFill>
                  <a:srgbClr val="FFFFFF"/>
                </a:solidFill>
                <a:latin typeface="Book Antiqua" charset="0"/>
              </a:rPr>
              <a:t> </a:t>
            </a:r>
          </a:p>
          <a:p>
            <a:pPr lvl="1">
              <a:lnSpc>
                <a:spcPct val="90000"/>
              </a:lnSpc>
            </a:pPr>
            <a:r>
              <a:rPr lang="ca-ES" altLang="it-IT" sz="2400" dirty="0" err="1">
                <a:solidFill>
                  <a:srgbClr val="FFFFFF"/>
                </a:solidFill>
                <a:latin typeface="Book Antiqua" charset="0"/>
              </a:rPr>
              <a:t>Treat</a:t>
            </a:r>
            <a:r>
              <a:rPr lang="ca-ES" altLang="it-IT" sz="2400" dirty="0">
                <a:solidFill>
                  <a:srgbClr val="FFFFFF"/>
                </a:solidFill>
                <a:latin typeface="Book Antiqua" charset="0"/>
              </a:rPr>
              <a:t> </a:t>
            </a:r>
            <a:r>
              <a:rPr lang="ca-ES" altLang="it-IT" sz="2400" dirty="0" err="1">
                <a:solidFill>
                  <a:srgbClr val="FFFFFF"/>
                </a:solidFill>
                <a:latin typeface="Book Antiqua" charset="0"/>
              </a:rPr>
              <a:t>pre-op</a:t>
            </a:r>
            <a:r>
              <a:rPr lang="ca-ES" altLang="it-IT" sz="2400" dirty="0">
                <a:solidFill>
                  <a:srgbClr val="FFFFFF"/>
                </a:solidFill>
                <a:latin typeface="Book Antiqua" charset="0"/>
              </a:rPr>
              <a:t> </a:t>
            </a:r>
            <a:r>
              <a:rPr lang="ca-ES" altLang="it-IT" sz="2400" dirty="0" err="1">
                <a:solidFill>
                  <a:srgbClr val="FFFFFF"/>
                </a:solidFill>
                <a:latin typeface="Book Antiqua" charset="0"/>
              </a:rPr>
              <a:t>infection</a:t>
            </a:r>
            <a:r>
              <a:rPr lang="ca-ES" altLang="it-IT" sz="2400" dirty="0">
                <a:solidFill>
                  <a:srgbClr val="FFFFFF"/>
                </a:solidFill>
                <a:latin typeface="Book Antiqua" charset="0"/>
              </a:rPr>
              <a:t> </a:t>
            </a:r>
            <a:r>
              <a:rPr lang="ca-ES" altLang="it-IT" sz="2400" dirty="0" err="1">
                <a:solidFill>
                  <a:srgbClr val="FFFFFF"/>
                </a:solidFill>
                <a:latin typeface="Book Antiqua" charset="0"/>
              </a:rPr>
              <a:t>and</a:t>
            </a:r>
            <a:r>
              <a:rPr lang="ca-ES" altLang="it-IT" sz="2400" dirty="0">
                <a:solidFill>
                  <a:srgbClr val="FFFFFF"/>
                </a:solidFill>
                <a:latin typeface="Book Antiqua" charset="0"/>
              </a:rPr>
              <a:t>/or </a:t>
            </a:r>
            <a:r>
              <a:rPr lang="ca-ES" altLang="it-IT" sz="2400" dirty="0" err="1">
                <a:solidFill>
                  <a:srgbClr val="FFFFFF"/>
                </a:solidFill>
                <a:latin typeface="Book Antiqua" charset="0"/>
              </a:rPr>
              <a:t>bronchospasm</a:t>
            </a:r>
            <a:endParaRPr lang="ca-ES" altLang="it-IT" sz="2400" dirty="0">
              <a:solidFill>
                <a:srgbClr val="FFFFFF"/>
              </a:solidFill>
              <a:latin typeface="Book Antiqua" charset="0"/>
            </a:endParaRPr>
          </a:p>
          <a:p>
            <a:pPr lvl="1">
              <a:lnSpc>
                <a:spcPct val="90000"/>
              </a:lnSpc>
            </a:pPr>
            <a:r>
              <a:rPr lang="ca-ES" altLang="it-IT" sz="2400" dirty="0" err="1">
                <a:latin typeface="Book Antiqua" charset="0"/>
              </a:rPr>
              <a:t>Alleviate</a:t>
            </a:r>
            <a:r>
              <a:rPr lang="ca-ES" altLang="it-IT" sz="2400" dirty="0">
                <a:latin typeface="Book Antiqua" charset="0"/>
              </a:rPr>
              <a:t> </a:t>
            </a:r>
            <a:r>
              <a:rPr lang="ca-ES" altLang="it-IT" sz="2400" dirty="0" err="1">
                <a:latin typeface="Book Antiqua" charset="0"/>
              </a:rPr>
              <a:t>anemia</a:t>
            </a:r>
            <a:r>
              <a:rPr lang="ca-ES" altLang="it-IT" sz="2400" dirty="0">
                <a:latin typeface="Book Antiqua" charset="0"/>
              </a:rPr>
              <a:t> (&lt; 10 </a:t>
            </a:r>
            <a:r>
              <a:rPr lang="ca-ES" altLang="it-IT" sz="2400" dirty="0" err="1">
                <a:latin typeface="Book Antiqua" charset="0"/>
              </a:rPr>
              <a:t>g</a:t>
            </a:r>
            <a:r>
              <a:rPr lang="ca-ES" altLang="it-IT" sz="2400" dirty="0">
                <a:latin typeface="Book Antiqua" charset="0"/>
              </a:rPr>
              <a:t>/</a:t>
            </a:r>
            <a:r>
              <a:rPr lang="ca-ES" altLang="it-IT" sz="2400" dirty="0" err="1">
                <a:latin typeface="Book Antiqua" charset="0"/>
              </a:rPr>
              <a:t>dL</a:t>
            </a:r>
            <a:r>
              <a:rPr lang="ca-ES" altLang="it-IT" sz="2400" dirty="0">
                <a:latin typeface="Book Antiqua" charset="0"/>
              </a:rPr>
              <a:t>) (?)</a:t>
            </a:r>
          </a:p>
          <a:p>
            <a:pPr lvl="1">
              <a:lnSpc>
                <a:spcPct val="90000"/>
              </a:lnSpc>
              <a:buFontTx/>
              <a:buNone/>
            </a:pPr>
            <a:endParaRPr lang="ca-ES" altLang="it-IT" sz="2400" dirty="0">
              <a:solidFill>
                <a:srgbClr val="FFFFFF"/>
              </a:solidFill>
              <a:latin typeface="Book Antiqua" charset="0"/>
            </a:endParaRPr>
          </a:p>
          <a:p>
            <a:pPr>
              <a:lnSpc>
                <a:spcPct val="90000"/>
              </a:lnSpc>
            </a:pPr>
            <a:r>
              <a:rPr lang="ca-ES" altLang="it-IT" sz="2800" dirty="0" err="1">
                <a:solidFill>
                  <a:srgbClr val="F79646"/>
                </a:solidFill>
                <a:latin typeface="Book Antiqua" charset="0"/>
              </a:rPr>
              <a:t>Education</a:t>
            </a:r>
            <a:r>
              <a:rPr lang="ca-ES" altLang="it-IT" sz="2800" dirty="0">
                <a:solidFill>
                  <a:srgbClr val="F79646"/>
                </a:solidFill>
                <a:latin typeface="Book Antiqua" charset="0"/>
              </a:rPr>
              <a:t> </a:t>
            </a:r>
            <a:r>
              <a:rPr lang="ca-ES" altLang="it-IT" sz="2800" dirty="0" err="1">
                <a:solidFill>
                  <a:srgbClr val="F79646"/>
                </a:solidFill>
                <a:latin typeface="Book Antiqua" charset="0"/>
              </a:rPr>
              <a:t>regarding</a:t>
            </a:r>
            <a:r>
              <a:rPr lang="ca-ES" altLang="it-IT" sz="2800" dirty="0">
                <a:solidFill>
                  <a:srgbClr val="F79646"/>
                </a:solidFill>
                <a:latin typeface="Book Antiqua" charset="0"/>
              </a:rPr>
              <a:t> </a:t>
            </a:r>
            <a:r>
              <a:rPr lang="ca-ES" altLang="it-IT" sz="2800" dirty="0" err="1">
                <a:solidFill>
                  <a:srgbClr val="F79646"/>
                </a:solidFill>
                <a:latin typeface="Book Antiqua" charset="0"/>
              </a:rPr>
              <a:t>physiotherapy</a:t>
            </a:r>
            <a:endParaRPr lang="ca-ES" altLang="it-IT" sz="2800" dirty="0">
              <a:solidFill>
                <a:srgbClr val="F79646"/>
              </a:solidFill>
              <a:latin typeface="Book Antiqua" charset="0"/>
            </a:endParaRPr>
          </a:p>
        </p:txBody>
      </p:sp>
      <p:cxnSp>
        <p:nvCxnSpPr>
          <p:cNvPr id="4" name="Straight Connector 25"/>
          <p:cNvCxnSpPr/>
          <p:nvPr/>
        </p:nvCxnSpPr>
        <p:spPr bwMode="auto">
          <a:xfrm>
            <a:off x="265113" y="1539816"/>
            <a:ext cx="8429625" cy="1588"/>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21508" name="Rettangolo 1"/>
          <p:cNvSpPr>
            <a:spLocks noChangeArrowheads="1"/>
          </p:cNvSpPr>
          <p:nvPr/>
        </p:nvSpPr>
        <p:spPr bwMode="auto">
          <a:xfrm>
            <a:off x="0" y="1905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dirty="0" err="1">
                <a:solidFill>
                  <a:srgbClr val="FFFF00"/>
                </a:solidFill>
                <a:latin typeface="Arial" charset="0"/>
              </a:rPr>
              <a:t>Strategies</a:t>
            </a:r>
            <a:r>
              <a:rPr lang="it-IT" altLang="it-IT" dirty="0">
                <a:solidFill>
                  <a:srgbClr val="FFFF00"/>
                </a:solidFill>
                <a:latin typeface="Arial" charset="0"/>
              </a:rPr>
              <a:t> to </a:t>
            </a:r>
            <a:r>
              <a:rPr lang="it-IT" altLang="it-IT" dirty="0" err="1">
                <a:solidFill>
                  <a:srgbClr val="FFFF00"/>
                </a:solidFill>
                <a:latin typeface="Arial" charset="0"/>
              </a:rPr>
              <a:t>prevent</a:t>
            </a:r>
            <a:r>
              <a:rPr lang="it-IT" altLang="it-IT" dirty="0">
                <a:solidFill>
                  <a:srgbClr val="FFFF00"/>
                </a:solidFill>
                <a:latin typeface="Arial" charset="0"/>
              </a:rPr>
              <a:t> </a:t>
            </a:r>
            <a:r>
              <a:rPr lang="it-IT" altLang="it-IT" dirty="0" err="1">
                <a:solidFill>
                  <a:srgbClr val="FFFF00"/>
                </a:solidFill>
                <a:latin typeface="Arial" charset="0"/>
              </a:rPr>
              <a:t>PPCs</a:t>
            </a:r>
            <a:endParaRPr lang="it-IT" altLang="it-IT" dirty="0">
              <a:solidFill>
                <a:srgbClr val="FFFF00"/>
              </a:solidFill>
              <a:latin typeface="Arial" charset="0"/>
            </a:endParaRPr>
          </a:p>
        </p:txBody>
      </p:sp>
      <p:sp>
        <p:nvSpPr>
          <p:cNvPr id="21509" name="Rettangolo 2"/>
          <p:cNvSpPr>
            <a:spLocks noChangeArrowheads="1"/>
          </p:cNvSpPr>
          <p:nvPr/>
        </p:nvSpPr>
        <p:spPr bwMode="auto">
          <a:xfrm>
            <a:off x="61911" y="1044069"/>
            <a:ext cx="9020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it-IT" sz="2000" dirty="0" err="1">
                <a:solidFill>
                  <a:srgbClr val="FFFFFF"/>
                </a:solidFill>
                <a:latin typeface="Arial" charset="0"/>
              </a:rPr>
              <a:t>Guldner</a:t>
            </a:r>
            <a:r>
              <a:rPr lang="en-US" altLang="it-IT" sz="2000" dirty="0">
                <a:solidFill>
                  <a:srgbClr val="FFFFFF"/>
                </a:solidFill>
                <a:latin typeface="Arial" charset="0"/>
              </a:rPr>
              <a:t> A., Pelosi P., de Abreu G.M. </a:t>
            </a:r>
            <a:r>
              <a:rPr lang="en-US" altLang="it-IT" sz="2000" dirty="0" err="1">
                <a:solidFill>
                  <a:srgbClr val="FFFFFF"/>
                </a:solidFill>
                <a:latin typeface="Arial" charset="0"/>
              </a:rPr>
              <a:t>Curr</a:t>
            </a:r>
            <a:r>
              <a:rPr lang="en-US" altLang="it-IT" sz="2000" dirty="0">
                <a:solidFill>
                  <a:srgbClr val="FFFFFF"/>
                </a:solidFill>
                <a:latin typeface="Arial" charset="0"/>
              </a:rPr>
              <a:t> </a:t>
            </a:r>
            <a:r>
              <a:rPr lang="en-US" altLang="it-IT" sz="2000" dirty="0" err="1">
                <a:solidFill>
                  <a:srgbClr val="FFFFFF"/>
                </a:solidFill>
                <a:latin typeface="Arial" charset="0"/>
              </a:rPr>
              <a:t>Opin</a:t>
            </a:r>
            <a:r>
              <a:rPr lang="en-US" altLang="it-IT" sz="2000" dirty="0">
                <a:solidFill>
                  <a:srgbClr val="FFFFFF"/>
                </a:solidFill>
                <a:latin typeface="Arial" charset="0"/>
              </a:rPr>
              <a:t> </a:t>
            </a:r>
            <a:r>
              <a:rPr lang="en-US" altLang="it-IT" sz="2000" dirty="0" err="1">
                <a:solidFill>
                  <a:srgbClr val="FFFFFF"/>
                </a:solidFill>
                <a:latin typeface="Arial" charset="0"/>
              </a:rPr>
              <a:t>Anesthesiol</a:t>
            </a:r>
            <a:r>
              <a:rPr lang="en-US" altLang="it-IT" sz="2000" dirty="0">
                <a:solidFill>
                  <a:srgbClr val="FFFFFF"/>
                </a:solidFill>
                <a:latin typeface="Arial" charset="0"/>
              </a:rPr>
              <a:t> 2013, 26:141–151</a:t>
            </a:r>
            <a:endParaRPr lang="it-IT" altLang="it-IT" sz="2000" dirty="0">
              <a:solidFill>
                <a:srgbClr val="FFFFFF"/>
              </a:solidFill>
              <a:latin typeface="Arial" charset="0"/>
            </a:endParaRPr>
          </a:p>
        </p:txBody>
      </p:sp>
      <p:sp>
        <p:nvSpPr>
          <p:cNvPr id="7" name="CasellaDiTesto 6"/>
          <p:cNvSpPr txBox="1"/>
          <p:nvPr/>
        </p:nvSpPr>
        <p:spPr>
          <a:xfrm>
            <a:off x="1145804" y="643961"/>
            <a:ext cx="685238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rPr>
              <a:t>Pelosi </a:t>
            </a:r>
            <a:r>
              <a:rPr kumimoji="0" lang="it-IT" sz="2000" b="0" i="0" u="none" strike="noStrike" cap="none" spc="0" normalizeH="0" baseline="0" dirty="0" err="1">
                <a:ln>
                  <a:noFill/>
                </a:ln>
                <a:solidFill>
                  <a:srgbClr val="FFFFFF"/>
                </a:solidFill>
                <a:effectLst/>
                <a:uFillTx/>
                <a:latin typeface="Arial" charset="0"/>
                <a:ea typeface="Arial" charset="0"/>
                <a:cs typeface="Arial" charset="0"/>
                <a:sym typeface="Arial"/>
              </a:rPr>
              <a:t>P</a:t>
            </a:r>
            <a:r>
              <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rPr>
              <a:t> et al. </a:t>
            </a:r>
            <a:r>
              <a:rPr lang="ro-RO" sz="2000" dirty="0" err="1">
                <a:latin typeface="Arial" charset="0"/>
                <a:ea typeface="Arial" charset="0"/>
                <a:cs typeface="Arial" charset="0"/>
              </a:rPr>
              <a:t>Curr</a:t>
            </a:r>
            <a:r>
              <a:rPr lang="ro-RO" sz="2000" dirty="0">
                <a:latin typeface="Arial" charset="0"/>
                <a:ea typeface="Arial" charset="0"/>
                <a:cs typeface="Arial" charset="0"/>
              </a:rPr>
              <a:t> </a:t>
            </a:r>
            <a:r>
              <a:rPr lang="ro-RO" sz="2000" dirty="0" err="1">
                <a:latin typeface="Arial" charset="0"/>
                <a:ea typeface="Arial" charset="0"/>
                <a:cs typeface="Arial" charset="0"/>
              </a:rPr>
              <a:t>Opin</a:t>
            </a:r>
            <a:r>
              <a:rPr lang="ro-RO" sz="2000" dirty="0">
                <a:latin typeface="Arial" charset="0"/>
                <a:ea typeface="Arial" charset="0"/>
                <a:cs typeface="Arial" charset="0"/>
              </a:rPr>
              <a:t> </a:t>
            </a:r>
            <a:r>
              <a:rPr lang="ro-RO" sz="2000" dirty="0" err="1">
                <a:latin typeface="Arial" charset="0"/>
                <a:ea typeface="Arial" charset="0"/>
                <a:cs typeface="Arial" charset="0"/>
              </a:rPr>
              <a:t>Crit</a:t>
            </a:r>
            <a:r>
              <a:rPr lang="ro-RO" sz="2000" dirty="0">
                <a:latin typeface="Arial" charset="0"/>
                <a:ea typeface="Arial" charset="0"/>
                <a:cs typeface="Arial" charset="0"/>
              </a:rPr>
              <a:t> Care. 2018 Dec;24(6):581-587</a:t>
            </a:r>
            <a:endPar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endParaRPr>
          </a:p>
        </p:txBody>
      </p:sp>
    </p:spTree>
    <p:extLst>
      <p:ext uri="{BB962C8B-B14F-4D97-AF65-F5344CB8AC3E}">
        <p14:creationId xmlns:p14="http://schemas.microsoft.com/office/powerpoint/2010/main" val="432035220"/>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003425" y="1290638"/>
            <a:ext cx="8229600" cy="1143000"/>
          </a:xfrm>
        </p:spPr>
        <p:txBody>
          <a:bodyPr/>
          <a:lstStyle/>
          <a:p>
            <a:pPr>
              <a:defRPr/>
            </a:pPr>
            <a:r>
              <a:rPr lang="ca-ES" dirty="0" err="1">
                <a:solidFill>
                  <a:srgbClr val="FFFF00"/>
                </a:solidFill>
                <a:latin typeface="+mn-lt"/>
              </a:rPr>
              <a:t>Intraoperatively</a:t>
            </a:r>
            <a:endParaRPr lang="es-ES" dirty="0">
              <a:solidFill>
                <a:srgbClr val="FFFF00"/>
              </a:solidFill>
              <a:latin typeface="+mn-lt"/>
            </a:endParaRPr>
          </a:p>
        </p:txBody>
      </p:sp>
      <p:sp>
        <p:nvSpPr>
          <p:cNvPr id="133123" name="Rectangle 3"/>
          <p:cNvSpPr>
            <a:spLocks noGrp="1" noChangeArrowheads="1"/>
          </p:cNvSpPr>
          <p:nvPr>
            <p:ph type="body" idx="1"/>
          </p:nvPr>
        </p:nvSpPr>
        <p:spPr>
          <a:xfrm>
            <a:off x="265113" y="2240605"/>
            <a:ext cx="8229600" cy="4525963"/>
          </a:xfrm>
        </p:spPr>
        <p:txBody>
          <a:bodyPr>
            <a:normAutofit fontScale="92500" lnSpcReduction="20000"/>
          </a:bodyPr>
          <a:lstStyle/>
          <a:p>
            <a:pPr>
              <a:defRPr/>
            </a:pPr>
            <a:r>
              <a:rPr lang="ca-ES" sz="3000" dirty="0" err="1">
                <a:solidFill>
                  <a:srgbClr val="FF9933"/>
                </a:solidFill>
              </a:rPr>
              <a:t>Anaesthetic</a:t>
            </a:r>
            <a:r>
              <a:rPr lang="ca-ES" sz="3000" dirty="0">
                <a:solidFill>
                  <a:srgbClr val="FF9933"/>
                </a:solidFill>
              </a:rPr>
              <a:t>/</a:t>
            </a:r>
            <a:r>
              <a:rPr lang="ca-ES" sz="3000" dirty="0" err="1">
                <a:solidFill>
                  <a:srgbClr val="FF9933"/>
                </a:solidFill>
              </a:rPr>
              <a:t>surgical</a:t>
            </a:r>
            <a:r>
              <a:rPr lang="ca-ES" sz="3000" dirty="0">
                <a:solidFill>
                  <a:srgbClr val="FF9933"/>
                </a:solidFill>
              </a:rPr>
              <a:t> </a:t>
            </a:r>
            <a:r>
              <a:rPr lang="ca-ES" sz="3000" dirty="0" err="1">
                <a:solidFill>
                  <a:srgbClr val="FF9933"/>
                </a:solidFill>
              </a:rPr>
              <a:t>plan</a:t>
            </a:r>
            <a:endParaRPr lang="ca-ES" sz="3000" dirty="0">
              <a:solidFill>
                <a:srgbClr val="FF9933"/>
              </a:solidFill>
            </a:endParaRPr>
          </a:p>
          <a:p>
            <a:pPr lvl="1">
              <a:defRPr/>
            </a:pPr>
            <a:r>
              <a:rPr lang="ca-ES" sz="2600" dirty="0" err="1">
                <a:solidFill>
                  <a:srgbClr val="FFFFFF"/>
                </a:solidFill>
              </a:rPr>
              <a:t>Consider</a:t>
            </a:r>
            <a:r>
              <a:rPr lang="ca-ES" sz="2600" dirty="0">
                <a:solidFill>
                  <a:srgbClr val="FFFFFF"/>
                </a:solidFill>
              </a:rPr>
              <a:t> regional </a:t>
            </a:r>
            <a:r>
              <a:rPr lang="ca-ES" sz="2600" dirty="0" err="1">
                <a:solidFill>
                  <a:srgbClr val="FFFFFF"/>
                </a:solidFill>
              </a:rPr>
              <a:t>anesthesia</a:t>
            </a:r>
            <a:r>
              <a:rPr lang="ca-ES" sz="2600" dirty="0">
                <a:solidFill>
                  <a:srgbClr val="FFFFFF"/>
                </a:solidFill>
              </a:rPr>
              <a:t> for </a:t>
            </a:r>
            <a:r>
              <a:rPr lang="ca-ES" sz="2600" dirty="0" err="1">
                <a:solidFill>
                  <a:srgbClr val="FFFFFF"/>
                </a:solidFill>
              </a:rPr>
              <a:t>pain</a:t>
            </a:r>
            <a:r>
              <a:rPr lang="ca-ES" sz="2600" dirty="0">
                <a:solidFill>
                  <a:srgbClr val="FFFFFF"/>
                </a:solidFill>
              </a:rPr>
              <a:t> control</a:t>
            </a:r>
          </a:p>
          <a:p>
            <a:pPr lvl="1">
              <a:defRPr/>
            </a:pPr>
            <a:r>
              <a:rPr lang="ca-ES" sz="2600" dirty="0" err="1">
                <a:solidFill>
                  <a:srgbClr val="FFFF00"/>
                </a:solidFill>
              </a:rPr>
              <a:t>Type</a:t>
            </a:r>
            <a:r>
              <a:rPr lang="ca-ES" sz="2600" dirty="0">
                <a:solidFill>
                  <a:srgbClr val="FFFF00"/>
                </a:solidFill>
              </a:rPr>
              <a:t> of </a:t>
            </a:r>
            <a:r>
              <a:rPr lang="ca-ES" sz="2600" dirty="0" err="1">
                <a:solidFill>
                  <a:srgbClr val="FFFF00"/>
                </a:solidFill>
              </a:rPr>
              <a:t>anesthesia</a:t>
            </a:r>
            <a:r>
              <a:rPr lang="ca-ES" sz="2600" dirty="0">
                <a:solidFill>
                  <a:srgbClr val="FFFF00"/>
                </a:solidFill>
              </a:rPr>
              <a:t> </a:t>
            </a:r>
            <a:r>
              <a:rPr lang="mr-IN" sz="2600" dirty="0">
                <a:solidFill>
                  <a:srgbClr val="FFFF00"/>
                </a:solidFill>
              </a:rPr>
              <a:t>–</a:t>
            </a:r>
            <a:r>
              <a:rPr lang="ca-ES" sz="2600" dirty="0">
                <a:solidFill>
                  <a:srgbClr val="FFFF00"/>
                </a:solidFill>
              </a:rPr>
              <a:t> </a:t>
            </a:r>
            <a:r>
              <a:rPr lang="ca-ES" sz="2600" dirty="0" err="1">
                <a:solidFill>
                  <a:srgbClr val="FFFF00"/>
                </a:solidFill>
              </a:rPr>
              <a:t>opioids</a:t>
            </a:r>
            <a:r>
              <a:rPr lang="ca-ES" sz="2600" dirty="0">
                <a:solidFill>
                  <a:srgbClr val="FFFF00"/>
                </a:solidFill>
              </a:rPr>
              <a:t> </a:t>
            </a:r>
            <a:r>
              <a:rPr lang="ca-ES" sz="2600" dirty="0" err="1">
                <a:solidFill>
                  <a:srgbClr val="FFFF00"/>
                </a:solidFill>
              </a:rPr>
              <a:t>sparing</a:t>
            </a:r>
            <a:r>
              <a:rPr lang="ca-ES" sz="2600" dirty="0">
                <a:solidFill>
                  <a:srgbClr val="FFFF00"/>
                </a:solidFill>
              </a:rPr>
              <a:t>/</a:t>
            </a:r>
            <a:r>
              <a:rPr lang="ca-ES" sz="2600" dirty="0" err="1">
                <a:solidFill>
                  <a:srgbClr val="FFFF00"/>
                </a:solidFill>
              </a:rPr>
              <a:t>free</a:t>
            </a:r>
            <a:r>
              <a:rPr lang="ca-ES" sz="2600" dirty="0">
                <a:solidFill>
                  <a:srgbClr val="FFFF00"/>
                </a:solidFill>
              </a:rPr>
              <a:t>?</a:t>
            </a:r>
          </a:p>
          <a:p>
            <a:pPr lvl="1">
              <a:defRPr/>
            </a:pPr>
            <a:r>
              <a:rPr lang="ca-ES" sz="2600" dirty="0" err="1">
                <a:solidFill>
                  <a:srgbClr val="FFFF00"/>
                </a:solidFill>
              </a:rPr>
              <a:t>Choose</a:t>
            </a:r>
            <a:r>
              <a:rPr lang="ca-ES" sz="2600" dirty="0">
                <a:solidFill>
                  <a:srgbClr val="FFFF00"/>
                </a:solidFill>
              </a:rPr>
              <a:t> </a:t>
            </a:r>
            <a:r>
              <a:rPr lang="ca-ES" sz="2600" dirty="0" err="1">
                <a:solidFill>
                  <a:srgbClr val="FFFF00"/>
                </a:solidFill>
              </a:rPr>
              <a:t>short-acting</a:t>
            </a:r>
            <a:r>
              <a:rPr lang="ca-ES" sz="2600" dirty="0">
                <a:solidFill>
                  <a:srgbClr val="FFFF00"/>
                </a:solidFill>
              </a:rPr>
              <a:t> </a:t>
            </a:r>
            <a:r>
              <a:rPr lang="ca-ES" sz="2600" dirty="0" err="1">
                <a:solidFill>
                  <a:srgbClr val="FFFF00"/>
                </a:solidFill>
              </a:rPr>
              <a:t>drugs</a:t>
            </a:r>
            <a:r>
              <a:rPr lang="ca-ES" sz="2600" dirty="0">
                <a:solidFill>
                  <a:srgbClr val="FFFF00"/>
                </a:solidFill>
              </a:rPr>
              <a:t>/</a:t>
            </a:r>
            <a:r>
              <a:rPr lang="ca-ES" sz="2600" dirty="0" err="1">
                <a:solidFill>
                  <a:srgbClr val="FFFF00"/>
                </a:solidFill>
              </a:rPr>
              <a:t>avoid</a:t>
            </a:r>
            <a:r>
              <a:rPr lang="ca-ES" sz="2600" dirty="0">
                <a:solidFill>
                  <a:srgbClr val="FFFF00"/>
                </a:solidFill>
              </a:rPr>
              <a:t> PORC (</a:t>
            </a:r>
            <a:r>
              <a:rPr lang="ca-ES" sz="2600" dirty="0" err="1">
                <a:solidFill>
                  <a:srgbClr val="FFFF00"/>
                </a:solidFill>
              </a:rPr>
              <a:t>monitoring</a:t>
            </a:r>
            <a:r>
              <a:rPr lang="ca-ES" sz="2600" dirty="0">
                <a:solidFill>
                  <a:srgbClr val="FFFF00"/>
                </a:solidFill>
              </a:rPr>
              <a:t>)</a:t>
            </a:r>
          </a:p>
          <a:p>
            <a:pPr lvl="1">
              <a:defRPr/>
            </a:pPr>
            <a:r>
              <a:rPr lang="ca-ES" sz="2600" dirty="0" err="1">
                <a:solidFill>
                  <a:srgbClr val="FFFF00"/>
                </a:solidFill>
              </a:rPr>
              <a:t>Limit</a:t>
            </a:r>
            <a:r>
              <a:rPr lang="ca-ES" sz="2600" dirty="0">
                <a:solidFill>
                  <a:srgbClr val="FFFF00"/>
                </a:solidFill>
              </a:rPr>
              <a:t> </a:t>
            </a:r>
            <a:r>
              <a:rPr lang="ca-ES" sz="2600" dirty="0" err="1">
                <a:solidFill>
                  <a:srgbClr val="FFFF00"/>
                </a:solidFill>
              </a:rPr>
              <a:t>duration</a:t>
            </a:r>
            <a:r>
              <a:rPr lang="ca-ES" sz="2600" dirty="0">
                <a:solidFill>
                  <a:srgbClr val="FFFF00"/>
                </a:solidFill>
              </a:rPr>
              <a:t> of </a:t>
            </a:r>
            <a:r>
              <a:rPr lang="ca-ES" sz="2600" dirty="0" err="1">
                <a:solidFill>
                  <a:srgbClr val="FFFF00"/>
                </a:solidFill>
              </a:rPr>
              <a:t>surgery</a:t>
            </a:r>
            <a:r>
              <a:rPr lang="ca-ES" sz="2600" dirty="0">
                <a:solidFill>
                  <a:srgbClr val="FFFF00"/>
                </a:solidFill>
              </a:rPr>
              <a:t> </a:t>
            </a:r>
            <a:r>
              <a:rPr lang="ca-ES" sz="2600" dirty="0" err="1">
                <a:solidFill>
                  <a:srgbClr val="FFFF00"/>
                </a:solidFill>
              </a:rPr>
              <a:t>and</a:t>
            </a:r>
            <a:r>
              <a:rPr lang="ca-ES" sz="2600" dirty="0">
                <a:solidFill>
                  <a:srgbClr val="FFFF00"/>
                </a:solidFill>
              </a:rPr>
              <a:t> fluids - GDT</a:t>
            </a:r>
          </a:p>
          <a:p>
            <a:pPr lvl="1">
              <a:defRPr/>
            </a:pPr>
            <a:r>
              <a:rPr lang="ca-ES" sz="2600" dirty="0" err="1">
                <a:solidFill>
                  <a:srgbClr val="FFFFFF"/>
                </a:solidFill>
              </a:rPr>
              <a:t>If</a:t>
            </a:r>
            <a:r>
              <a:rPr lang="ca-ES" sz="2600" dirty="0">
                <a:solidFill>
                  <a:srgbClr val="FFFFFF"/>
                </a:solidFill>
              </a:rPr>
              <a:t> </a:t>
            </a:r>
            <a:r>
              <a:rPr lang="ca-ES" sz="2600" dirty="0" err="1">
                <a:solidFill>
                  <a:srgbClr val="FFFFFF"/>
                </a:solidFill>
              </a:rPr>
              <a:t>feasible</a:t>
            </a:r>
            <a:r>
              <a:rPr lang="ca-ES" sz="2600" dirty="0">
                <a:solidFill>
                  <a:srgbClr val="FFFFFF"/>
                </a:solidFill>
              </a:rPr>
              <a:t>, </a:t>
            </a:r>
            <a:r>
              <a:rPr lang="ca-ES" sz="2600" dirty="0" err="1">
                <a:solidFill>
                  <a:srgbClr val="FFFFFF"/>
                </a:solidFill>
              </a:rPr>
              <a:t>use</a:t>
            </a:r>
            <a:r>
              <a:rPr lang="ca-ES" sz="2600" dirty="0">
                <a:solidFill>
                  <a:srgbClr val="FFFFFF"/>
                </a:solidFill>
              </a:rPr>
              <a:t> </a:t>
            </a:r>
            <a:r>
              <a:rPr lang="ca-ES" sz="2600" dirty="0" err="1">
                <a:solidFill>
                  <a:srgbClr val="FFFFFF"/>
                </a:solidFill>
              </a:rPr>
              <a:t>laparoscopic</a:t>
            </a:r>
            <a:r>
              <a:rPr lang="ca-ES" sz="2600" dirty="0">
                <a:solidFill>
                  <a:srgbClr val="FFFFFF"/>
                </a:solidFill>
              </a:rPr>
              <a:t> </a:t>
            </a:r>
            <a:r>
              <a:rPr lang="ca-ES" sz="2600" dirty="0" err="1">
                <a:solidFill>
                  <a:srgbClr val="FFFFFF"/>
                </a:solidFill>
              </a:rPr>
              <a:t>techniques</a:t>
            </a:r>
            <a:r>
              <a:rPr lang="ca-ES" sz="2600" dirty="0">
                <a:solidFill>
                  <a:srgbClr val="FFFFFF"/>
                </a:solidFill>
              </a:rPr>
              <a:t> (</a:t>
            </a:r>
            <a:r>
              <a:rPr lang="ca-ES" sz="2600" dirty="0" err="1">
                <a:solidFill>
                  <a:srgbClr val="FFFFFF"/>
                </a:solidFill>
              </a:rPr>
              <a:t>Robotic</a:t>
            </a:r>
            <a:r>
              <a:rPr lang="ca-ES" sz="2600" dirty="0">
                <a:solidFill>
                  <a:srgbClr val="FFFFFF"/>
                </a:solidFill>
              </a:rPr>
              <a:t>?)</a:t>
            </a:r>
          </a:p>
          <a:p>
            <a:pPr lvl="1">
              <a:defRPr/>
            </a:pPr>
            <a:r>
              <a:rPr lang="ca-ES" sz="2600" dirty="0" err="1">
                <a:solidFill>
                  <a:srgbClr val="FFFFFF"/>
                </a:solidFill>
              </a:rPr>
              <a:t>Reduce</a:t>
            </a:r>
            <a:r>
              <a:rPr lang="ca-ES" sz="2600" dirty="0">
                <a:solidFill>
                  <a:srgbClr val="FFFFFF"/>
                </a:solidFill>
              </a:rPr>
              <a:t> emergent </a:t>
            </a:r>
            <a:r>
              <a:rPr lang="ca-ES" sz="2600" dirty="0" err="1">
                <a:solidFill>
                  <a:srgbClr val="FFFFFF"/>
                </a:solidFill>
              </a:rPr>
              <a:t>surgery</a:t>
            </a:r>
            <a:endParaRPr lang="ca-ES" sz="2600" dirty="0">
              <a:solidFill>
                <a:srgbClr val="FFFFFF"/>
              </a:solidFill>
            </a:endParaRPr>
          </a:p>
          <a:p>
            <a:pPr>
              <a:lnSpc>
                <a:spcPct val="90000"/>
              </a:lnSpc>
              <a:defRPr/>
            </a:pPr>
            <a:r>
              <a:rPr lang="ca-ES" sz="3000" dirty="0" err="1">
                <a:solidFill>
                  <a:srgbClr val="FF9933"/>
                </a:solidFill>
              </a:rPr>
              <a:t>Ventilatory</a:t>
            </a:r>
            <a:r>
              <a:rPr lang="ca-ES" sz="3000" dirty="0">
                <a:solidFill>
                  <a:srgbClr val="FF9933"/>
                </a:solidFill>
              </a:rPr>
              <a:t> </a:t>
            </a:r>
            <a:r>
              <a:rPr lang="ca-ES" sz="3000" dirty="0" err="1">
                <a:solidFill>
                  <a:srgbClr val="FF9933"/>
                </a:solidFill>
              </a:rPr>
              <a:t>strategies</a:t>
            </a:r>
            <a:endParaRPr lang="ca-ES" sz="3000" dirty="0">
              <a:solidFill>
                <a:srgbClr val="FF9933"/>
              </a:solidFill>
            </a:endParaRPr>
          </a:p>
          <a:p>
            <a:pPr lvl="1">
              <a:lnSpc>
                <a:spcPct val="90000"/>
              </a:lnSpc>
              <a:defRPr/>
            </a:pPr>
            <a:r>
              <a:rPr lang="ca-ES" sz="2600" dirty="0" err="1">
                <a:solidFill>
                  <a:srgbClr val="FFFF00"/>
                </a:solidFill>
              </a:rPr>
              <a:t>Protective</a:t>
            </a:r>
            <a:r>
              <a:rPr lang="ca-ES" sz="2600" dirty="0">
                <a:solidFill>
                  <a:srgbClr val="FFFF00"/>
                </a:solidFill>
              </a:rPr>
              <a:t> </a:t>
            </a:r>
            <a:r>
              <a:rPr lang="ca-ES" sz="2600" dirty="0" err="1">
                <a:solidFill>
                  <a:srgbClr val="FFFF00"/>
                </a:solidFill>
              </a:rPr>
              <a:t>ventilation</a:t>
            </a:r>
            <a:r>
              <a:rPr lang="ca-ES" sz="2600" dirty="0">
                <a:solidFill>
                  <a:srgbClr val="FFFF00"/>
                </a:solidFill>
              </a:rPr>
              <a:t> (</a:t>
            </a:r>
            <a:r>
              <a:rPr lang="ca-ES" sz="2600" dirty="0" err="1">
                <a:solidFill>
                  <a:srgbClr val="FFFF00"/>
                </a:solidFill>
              </a:rPr>
              <a:t>Low</a:t>
            </a:r>
            <a:r>
              <a:rPr lang="ca-ES" sz="2600" dirty="0">
                <a:solidFill>
                  <a:srgbClr val="FFFF00"/>
                </a:solidFill>
              </a:rPr>
              <a:t> </a:t>
            </a:r>
            <a:r>
              <a:rPr lang="ca-ES" sz="2600" dirty="0" err="1">
                <a:solidFill>
                  <a:srgbClr val="FFFF00"/>
                </a:solidFill>
              </a:rPr>
              <a:t>tidal</a:t>
            </a:r>
            <a:r>
              <a:rPr lang="ca-ES" sz="2600" dirty="0">
                <a:solidFill>
                  <a:srgbClr val="FFFF00"/>
                </a:solidFill>
              </a:rPr>
              <a:t> </a:t>
            </a:r>
            <a:r>
              <a:rPr lang="ca-ES" sz="2600" dirty="0" err="1">
                <a:solidFill>
                  <a:srgbClr val="FFFF00"/>
                </a:solidFill>
              </a:rPr>
              <a:t>volume</a:t>
            </a:r>
            <a:r>
              <a:rPr lang="ca-ES" sz="2600" dirty="0">
                <a:solidFill>
                  <a:srgbClr val="FFFF00"/>
                </a:solidFill>
              </a:rPr>
              <a:t> 6-8 ml/kg IBW)</a:t>
            </a:r>
          </a:p>
          <a:p>
            <a:pPr lvl="1">
              <a:lnSpc>
                <a:spcPct val="90000"/>
              </a:lnSpc>
              <a:defRPr/>
            </a:pPr>
            <a:r>
              <a:rPr lang="ca-ES" sz="2600" dirty="0">
                <a:solidFill>
                  <a:srgbClr val="FFFF00"/>
                </a:solidFill>
              </a:rPr>
              <a:t>No </a:t>
            </a:r>
            <a:r>
              <a:rPr lang="ca-ES" sz="2600" dirty="0" err="1">
                <a:solidFill>
                  <a:srgbClr val="FFFF00"/>
                </a:solidFill>
              </a:rPr>
              <a:t>recruitment</a:t>
            </a:r>
            <a:r>
              <a:rPr lang="ca-ES" sz="2600" dirty="0">
                <a:solidFill>
                  <a:srgbClr val="FFFF00"/>
                </a:solidFill>
              </a:rPr>
              <a:t> </a:t>
            </a:r>
            <a:r>
              <a:rPr lang="ca-ES" sz="2600" dirty="0" err="1">
                <a:solidFill>
                  <a:srgbClr val="FFFF00"/>
                </a:solidFill>
              </a:rPr>
              <a:t>maneuvres</a:t>
            </a:r>
            <a:r>
              <a:rPr lang="ca-ES" sz="2600" dirty="0">
                <a:solidFill>
                  <a:srgbClr val="FFFF00"/>
                </a:solidFill>
              </a:rPr>
              <a:t> </a:t>
            </a:r>
            <a:r>
              <a:rPr lang="ca-ES" sz="2600" dirty="0" err="1">
                <a:solidFill>
                  <a:srgbClr val="FFFF00"/>
                </a:solidFill>
              </a:rPr>
              <a:t>by</a:t>
            </a:r>
            <a:r>
              <a:rPr lang="ca-ES" sz="2600" dirty="0">
                <a:solidFill>
                  <a:srgbClr val="FFFF00"/>
                </a:solidFill>
              </a:rPr>
              <a:t> </a:t>
            </a:r>
            <a:r>
              <a:rPr lang="ca-ES" sz="2600" dirty="0" err="1">
                <a:solidFill>
                  <a:srgbClr val="FFFF00"/>
                </a:solidFill>
              </a:rPr>
              <a:t>bag</a:t>
            </a:r>
            <a:r>
              <a:rPr lang="ca-ES" sz="2600" dirty="0">
                <a:solidFill>
                  <a:srgbClr val="FFFF00"/>
                </a:solidFill>
              </a:rPr>
              <a:t> </a:t>
            </a:r>
            <a:r>
              <a:rPr lang="ca-ES" sz="2600" dirty="0" err="1">
                <a:solidFill>
                  <a:srgbClr val="FFFF00"/>
                </a:solidFill>
              </a:rPr>
              <a:t>squeezing</a:t>
            </a:r>
            <a:endParaRPr lang="ca-ES" sz="2600" dirty="0">
              <a:solidFill>
                <a:srgbClr val="FFFF00"/>
              </a:solidFill>
            </a:endParaRPr>
          </a:p>
          <a:p>
            <a:pPr lvl="1">
              <a:lnSpc>
                <a:spcPct val="90000"/>
              </a:lnSpc>
              <a:defRPr/>
            </a:pPr>
            <a:r>
              <a:rPr lang="ca-ES" sz="2600" dirty="0" err="1">
                <a:solidFill>
                  <a:srgbClr val="FFFFFF"/>
                </a:solidFill>
              </a:rPr>
              <a:t>Limit</a:t>
            </a:r>
            <a:r>
              <a:rPr lang="ca-ES" sz="2600" dirty="0">
                <a:solidFill>
                  <a:srgbClr val="FFFFFF"/>
                </a:solidFill>
              </a:rPr>
              <a:t> </a:t>
            </a:r>
            <a:r>
              <a:rPr lang="ca-ES" sz="2600" dirty="0" err="1">
                <a:solidFill>
                  <a:srgbClr val="FFFFFF"/>
                </a:solidFill>
              </a:rPr>
              <a:t>high</a:t>
            </a:r>
            <a:r>
              <a:rPr lang="ca-ES" sz="2600" dirty="0">
                <a:solidFill>
                  <a:srgbClr val="FFFFFF"/>
                </a:solidFill>
              </a:rPr>
              <a:t> </a:t>
            </a:r>
            <a:r>
              <a:rPr lang="ca-ES" sz="2600" dirty="0" err="1">
                <a:solidFill>
                  <a:srgbClr val="FFFFFF"/>
                </a:solidFill>
              </a:rPr>
              <a:t>oxygen</a:t>
            </a:r>
            <a:r>
              <a:rPr lang="ca-ES" sz="2600" dirty="0">
                <a:solidFill>
                  <a:srgbClr val="FFFFFF"/>
                </a:solidFill>
              </a:rPr>
              <a:t> </a:t>
            </a:r>
            <a:r>
              <a:rPr lang="ca-ES" sz="2600" dirty="0" err="1">
                <a:solidFill>
                  <a:srgbClr val="FFFFFF"/>
                </a:solidFill>
              </a:rPr>
              <a:t>concentrations</a:t>
            </a:r>
            <a:r>
              <a:rPr lang="ca-ES" sz="2600" dirty="0">
                <a:solidFill>
                  <a:srgbClr val="FFFFFF"/>
                </a:solidFill>
              </a:rPr>
              <a:t> (&lt; 70%)</a:t>
            </a:r>
          </a:p>
          <a:p>
            <a:pPr lvl="1">
              <a:lnSpc>
                <a:spcPct val="90000"/>
              </a:lnSpc>
              <a:defRPr/>
            </a:pPr>
            <a:r>
              <a:rPr lang="ca-ES" sz="2600" dirty="0" err="1">
                <a:solidFill>
                  <a:srgbClr val="FFFFFF"/>
                </a:solidFill>
              </a:rPr>
              <a:t>Maintain</a:t>
            </a:r>
            <a:r>
              <a:rPr lang="ca-ES" sz="2600" dirty="0">
                <a:solidFill>
                  <a:srgbClr val="FFFFFF"/>
                </a:solidFill>
              </a:rPr>
              <a:t> PaCO</a:t>
            </a:r>
            <a:r>
              <a:rPr lang="ca-ES" sz="2600" baseline="-25000" dirty="0">
                <a:solidFill>
                  <a:srgbClr val="FFFFFF"/>
                </a:solidFill>
              </a:rPr>
              <a:t>2</a:t>
            </a:r>
          </a:p>
          <a:p>
            <a:pPr lvl="1">
              <a:lnSpc>
                <a:spcPct val="90000"/>
              </a:lnSpc>
              <a:defRPr/>
            </a:pPr>
            <a:endParaRPr lang="es-ES" dirty="0">
              <a:solidFill>
                <a:schemeClr val="bg1"/>
              </a:solidFill>
            </a:endParaRPr>
          </a:p>
        </p:txBody>
      </p:sp>
      <p:cxnSp>
        <p:nvCxnSpPr>
          <p:cNvPr id="4" name="Straight Connector 25"/>
          <p:cNvCxnSpPr/>
          <p:nvPr/>
        </p:nvCxnSpPr>
        <p:spPr bwMode="auto">
          <a:xfrm>
            <a:off x="357184" y="1534192"/>
            <a:ext cx="8429625" cy="1587"/>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25604" name="Rettangolo 4"/>
          <p:cNvSpPr>
            <a:spLocks noChangeArrowheads="1"/>
          </p:cNvSpPr>
          <p:nvPr/>
        </p:nvSpPr>
        <p:spPr bwMode="auto">
          <a:xfrm>
            <a:off x="0" y="1905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dirty="0" err="1">
                <a:solidFill>
                  <a:srgbClr val="FFFF00"/>
                </a:solidFill>
                <a:latin typeface="Arial" charset="0"/>
              </a:rPr>
              <a:t>Strategies</a:t>
            </a:r>
            <a:r>
              <a:rPr lang="it-IT" altLang="it-IT" dirty="0">
                <a:solidFill>
                  <a:srgbClr val="FFFF00"/>
                </a:solidFill>
                <a:latin typeface="Arial" charset="0"/>
              </a:rPr>
              <a:t> to </a:t>
            </a:r>
            <a:r>
              <a:rPr lang="it-IT" altLang="it-IT" dirty="0" err="1">
                <a:solidFill>
                  <a:srgbClr val="FFFF00"/>
                </a:solidFill>
                <a:latin typeface="Arial" charset="0"/>
              </a:rPr>
              <a:t>prevent</a:t>
            </a:r>
            <a:r>
              <a:rPr lang="it-IT" altLang="it-IT" dirty="0">
                <a:solidFill>
                  <a:srgbClr val="FFFF00"/>
                </a:solidFill>
                <a:latin typeface="Arial" charset="0"/>
              </a:rPr>
              <a:t> </a:t>
            </a:r>
            <a:r>
              <a:rPr lang="it-IT" altLang="it-IT" dirty="0" err="1">
                <a:solidFill>
                  <a:srgbClr val="FFFF00"/>
                </a:solidFill>
                <a:latin typeface="Arial" charset="0"/>
              </a:rPr>
              <a:t>PPCs</a:t>
            </a:r>
            <a:endParaRPr lang="it-IT" altLang="it-IT" dirty="0">
              <a:solidFill>
                <a:srgbClr val="FFFF00"/>
              </a:solidFill>
              <a:latin typeface="Arial" charset="0"/>
            </a:endParaRPr>
          </a:p>
        </p:txBody>
      </p:sp>
      <p:sp>
        <p:nvSpPr>
          <p:cNvPr id="25605" name="Rettangolo 2"/>
          <p:cNvSpPr>
            <a:spLocks noChangeArrowheads="1"/>
          </p:cNvSpPr>
          <p:nvPr/>
        </p:nvSpPr>
        <p:spPr bwMode="auto">
          <a:xfrm>
            <a:off x="123825" y="1051755"/>
            <a:ext cx="9020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it-IT" sz="2000">
                <a:solidFill>
                  <a:srgbClr val="FFFFFF"/>
                </a:solidFill>
                <a:latin typeface="Arial" charset="0"/>
              </a:rPr>
              <a:t>Guldner</a:t>
            </a:r>
            <a:r>
              <a:rPr lang="en-US" altLang="it-IT" sz="2000" dirty="0">
                <a:solidFill>
                  <a:srgbClr val="FFFFFF"/>
                </a:solidFill>
                <a:latin typeface="Arial" charset="0"/>
              </a:rPr>
              <a:t> A., Pelosi P., de Abreu G.M. </a:t>
            </a:r>
            <a:r>
              <a:rPr lang="en-US" altLang="it-IT" sz="2000" dirty="0" err="1">
                <a:solidFill>
                  <a:srgbClr val="FFFFFF"/>
                </a:solidFill>
                <a:latin typeface="Arial" charset="0"/>
              </a:rPr>
              <a:t>Curr</a:t>
            </a:r>
            <a:r>
              <a:rPr lang="en-US" altLang="it-IT" sz="2000" dirty="0">
                <a:solidFill>
                  <a:srgbClr val="FFFFFF"/>
                </a:solidFill>
                <a:latin typeface="Arial" charset="0"/>
              </a:rPr>
              <a:t> </a:t>
            </a:r>
            <a:r>
              <a:rPr lang="en-US" altLang="it-IT" sz="2000" dirty="0" err="1">
                <a:solidFill>
                  <a:srgbClr val="FFFFFF"/>
                </a:solidFill>
                <a:latin typeface="Arial" charset="0"/>
              </a:rPr>
              <a:t>Opin</a:t>
            </a:r>
            <a:r>
              <a:rPr lang="en-US" altLang="it-IT" sz="2000" dirty="0">
                <a:solidFill>
                  <a:srgbClr val="FFFFFF"/>
                </a:solidFill>
                <a:latin typeface="Arial" charset="0"/>
              </a:rPr>
              <a:t> </a:t>
            </a:r>
            <a:r>
              <a:rPr lang="en-US" altLang="it-IT" sz="2000" dirty="0" err="1">
                <a:solidFill>
                  <a:srgbClr val="FFFFFF"/>
                </a:solidFill>
                <a:latin typeface="Arial" charset="0"/>
              </a:rPr>
              <a:t>Anesthesiol</a:t>
            </a:r>
            <a:r>
              <a:rPr lang="en-US" altLang="it-IT" sz="2000" dirty="0">
                <a:solidFill>
                  <a:srgbClr val="FFFFFF"/>
                </a:solidFill>
                <a:latin typeface="Arial" charset="0"/>
              </a:rPr>
              <a:t> 2013, 26:141–151</a:t>
            </a:r>
            <a:endParaRPr lang="it-IT" altLang="it-IT" sz="2000" dirty="0">
              <a:solidFill>
                <a:srgbClr val="FFFFFF"/>
              </a:solidFill>
              <a:latin typeface="Arial" charset="0"/>
            </a:endParaRPr>
          </a:p>
        </p:txBody>
      </p:sp>
      <p:sp>
        <p:nvSpPr>
          <p:cNvPr id="7" name="Rettangolo 6"/>
          <p:cNvSpPr>
            <a:spLocks noChangeArrowheads="1"/>
          </p:cNvSpPr>
          <p:nvPr/>
        </p:nvSpPr>
        <p:spPr bwMode="auto">
          <a:xfrm>
            <a:off x="0" y="1905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dirty="0" err="1">
                <a:solidFill>
                  <a:srgbClr val="FFFF00"/>
                </a:solidFill>
                <a:latin typeface="Arial" charset="0"/>
              </a:rPr>
              <a:t>Strategies</a:t>
            </a:r>
            <a:r>
              <a:rPr lang="it-IT" altLang="it-IT" dirty="0">
                <a:solidFill>
                  <a:srgbClr val="FFFF00"/>
                </a:solidFill>
                <a:latin typeface="Arial" charset="0"/>
              </a:rPr>
              <a:t> to </a:t>
            </a:r>
            <a:r>
              <a:rPr lang="it-IT" altLang="it-IT" dirty="0" err="1">
                <a:solidFill>
                  <a:srgbClr val="FFFF00"/>
                </a:solidFill>
                <a:latin typeface="Arial" charset="0"/>
              </a:rPr>
              <a:t>prevent</a:t>
            </a:r>
            <a:r>
              <a:rPr lang="it-IT" altLang="it-IT" dirty="0">
                <a:solidFill>
                  <a:srgbClr val="FFFF00"/>
                </a:solidFill>
                <a:latin typeface="Arial" charset="0"/>
              </a:rPr>
              <a:t> </a:t>
            </a:r>
            <a:r>
              <a:rPr lang="it-IT" altLang="it-IT" dirty="0" err="1">
                <a:solidFill>
                  <a:srgbClr val="FFFF00"/>
                </a:solidFill>
                <a:latin typeface="Arial" charset="0"/>
              </a:rPr>
              <a:t>PPCs</a:t>
            </a:r>
            <a:endParaRPr lang="it-IT" altLang="it-IT" dirty="0">
              <a:solidFill>
                <a:srgbClr val="FFFF00"/>
              </a:solidFill>
              <a:latin typeface="Arial" charset="0"/>
            </a:endParaRPr>
          </a:p>
        </p:txBody>
      </p:sp>
      <p:sp>
        <p:nvSpPr>
          <p:cNvPr id="8" name="CasellaDiTesto 7"/>
          <p:cNvSpPr txBox="1"/>
          <p:nvPr/>
        </p:nvSpPr>
        <p:spPr>
          <a:xfrm>
            <a:off x="1145804" y="643961"/>
            <a:ext cx="685238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rPr>
              <a:t>Pelosi </a:t>
            </a:r>
            <a:r>
              <a:rPr kumimoji="0" lang="it-IT" sz="2000" b="0" i="0" u="none" strike="noStrike" cap="none" spc="0" normalizeH="0" baseline="0" dirty="0" err="1">
                <a:ln>
                  <a:noFill/>
                </a:ln>
                <a:solidFill>
                  <a:srgbClr val="FFFFFF"/>
                </a:solidFill>
                <a:effectLst/>
                <a:uFillTx/>
                <a:latin typeface="Arial" charset="0"/>
                <a:ea typeface="Arial" charset="0"/>
                <a:cs typeface="Arial" charset="0"/>
                <a:sym typeface="Arial"/>
              </a:rPr>
              <a:t>P</a:t>
            </a:r>
            <a:r>
              <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rPr>
              <a:t> et al. </a:t>
            </a:r>
            <a:r>
              <a:rPr lang="ro-RO" sz="2000" dirty="0" err="1">
                <a:latin typeface="Arial" charset="0"/>
                <a:ea typeface="Arial" charset="0"/>
                <a:cs typeface="Arial" charset="0"/>
              </a:rPr>
              <a:t>Curr</a:t>
            </a:r>
            <a:r>
              <a:rPr lang="ro-RO" sz="2000" dirty="0">
                <a:latin typeface="Arial" charset="0"/>
                <a:ea typeface="Arial" charset="0"/>
                <a:cs typeface="Arial" charset="0"/>
              </a:rPr>
              <a:t> </a:t>
            </a:r>
            <a:r>
              <a:rPr lang="ro-RO" sz="2000" dirty="0" err="1">
                <a:latin typeface="Arial" charset="0"/>
                <a:ea typeface="Arial" charset="0"/>
                <a:cs typeface="Arial" charset="0"/>
              </a:rPr>
              <a:t>Opin</a:t>
            </a:r>
            <a:r>
              <a:rPr lang="ro-RO" sz="2000" dirty="0">
                <a:latin typeface="Arial" charset="0"/>
                <a:ea typeface="Arial" charset="0"/>
                <a:cs typeface="Arial" charset="0"/>
              </a:rPr>
              <a:t> </a:t>
            </a:r>
            <a:r>
              <a:rPr lang="ro-RO" sz="2000" dirty="0" err="1">
                <a:latin typeface="Arial" charset="0"/>
                <a:ea typeface="Arial" charset="0"/>
                <a:cs typeface="Arial" charset="0"/>
              </a:rPr>
              <a:t>Crit</a:t>
            </a:r>
            <a:r>
              <a:rPr lang="ro-RO" sz="2000" dirty="0">
                <a:latin typeface="Arial" charset="0"/>
                <a:ea typeface="Arial" charset="0"/>
                <a:cs typeface="Arial" charset="0"/>
              </a:rPr>
              <a:t> Care. 2018 Dec;24(6):581-587</a:t>
            </a:r>
            <a:endPar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endParaRPr>
          </a:p>
        </p:txBody>
      </p:sp>
    </p:spTree>
    <p:extLst>
      <p:ext uri="{BB962C8B-B14F-4D97-AF65-F5344CB8AC3E}">
        <p14:creationId xmlns:p14="http://schemas.microsoft.com/office/powerpoint/2010/main" val="649489011"/>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2098675" y="1266825"/>
            <a:ext cx="8229600" cy="1143000"/>
          </a:xfrm>
        </p:spPr>
        <p:txBody>
          <a:bodyPr/>
          <a:lstStyle/>
          <a:p>
            <a:pPr>
              <a:defRPr/>
            </a:pPr>
            <a:r>
              <a:rPr lang="ca-ES" dirty="0" err="1">
                <a:solidFill>
                  <a:srgbClr val="FFFF00"/>
                </a:solidFill>
                <a:latin typeface="+mn-lt"/>
              </a:rPr>
              <a:t>Postoperatively</a:t>
            </a:r>
            <a:endParaRPr lang="es-ES" dirty="0">
              <a:solidFill>
                <a:srgbClr val="FFFF00"/>
              </a:solidFill>
              <a:latin typeface="+mn-lt"/>
            </a:endParaRPr>
          </a:p>
        </p:txBody>
      </p:sp>
      <p:sp>
        <p:nvSpPr>
          <p:cNvPr id="134147" name="Rectangle 3"/>
          <p:cNvSpPr>
            <a:spLocks noGrp="1" noChangeArrowheads="1"/>
          </p:cNvSpPr>
          <p:nvPr>
            <p:ph type="body" idx="1"/>
          </p:nvPr>
        </p:nvSpPr>
        <p:spPr>
          <a:xfrm>
            <a:off x="148854" y="2233679"/>
            <a:ext cx="8846285" cy="4857785"/>
          </a:xfrm>
        </p:spPr>
        <p:txBody>
          <a:bodyPr>
            <a:normAutofit fontScale="62500" lnSpcReduction="20000"/>
          </a:bodyPr>
          <a:lstStyle/>
          <a:p>
            <a:pPr>
              <a:defRPr/>
            </a:pPr>
            <a:r>
              <a:rPr lang="es-ES" sz="3600" dirty="0" err="1">
                <a:solidFill>
                  <a:srgbClr val="FF9933"/>
                </a:solidFill>
              </a:rPr>
              <a:t>Selective</a:t>
            </a:r>
            <a:r>
              <a:rPr lang="es-ES" sz="3600" dirty="0">
                <a:solidFill>
                  <a:srgbClr val="FF9933"/>
                </a:solidFill>
              </a:rPr>
              <a:t> use of </a:t>
            </a:r>
            <a:r>
              <a:rPr lang="es-ES" sz="3600" dirty="0" err="1">
                <a:solidFill>
                  <a:srgbClr val="FF9933"/>
                </a:solidFill>
              </a:rPr>
              <a:t>nasogastric</a:t>
            </a:r>
            <a:r>
              <a:rPr lang="es-ES" sz="3600" dirty="0">
                <a:solidFill>
                  <a:srgbClr val="FF9933"/>
                </a:solidFill>
              </a:rPr>
              <a:t> </a:t>
            </a:r>
            <a:r>
              <a:rPr lang="es-ES" sz="3600" dirty="0" err="1">
                <a:solidFill>
                  <a:srgbClr val="FF9933"/>
                </a:solidFill>
              </a:rPr>
              <a:t>tube</a:t>
            </a:r>
            <a:endParaRPr lang="es-ES" sz="3600" dirty="0">
              <a:solidFill>
                <a:srgbClr val="FF9933"/>
              </a:solidFill>
            </a:endParaRPr>
          </a:p>
          <a:p>
            <a:pPr marL="0" indent="0">
              <a:buFontTx/>
              <a:buNone/>
              <a:defRPr/>
            </a:pPr>
            <a:r>
              <a:rPr lang="es-ES" sz="3600" dirty="0">
                <a:solidFill>
                  <a:srgbClr val="C3D69B"/>
                </a:solidFill>
              </a:rPr>
              <a:t>    - </a:t>
            </a:r>
            <a:r>
              <a:rPr lang="es-ES" dirty="0" err="1">
                <a:solidFill>
                  <a:srgbClr val="FFFFFF"/>
                </a:solidFill>
              </a:rPr>
              <a:t>If</a:t>
            </a:r>
            <a:r>
              <a:rPr lang="es-ES" dirty="0">
                <a:solidFill>
                  <a:srgbClr val="FFFFFF"/>
                </a:solidFill>
              </a:rPr>
              <a:t> PONV</a:t>
            </a:r>
          </a:p>
          <a:p>
            <a:pPr marL="0" indent="0">
              <a:buFontTx/>
              <a:buNone/>
              <a:defRPr/>
            </a:pPr>
            <a:r>
              <a:rPr lang="es-ES" dirty="0">
                <a:solidFill>
                  <a:srgbClr val="FFFFFF"/>
                </a:solidFill>
              </a:rPr>
              <a:t>    -  </a:t>
            </a:r>
            <a:r>
              <a:rPr lang="es-ES" dirty="0" err="1">
                <a:solidFill>
                  <a:srgbClr val="FFFFFF"/>
                </a:solidFill>
              </a:rPr>
              <a:t>Inability</a:t>
            </a:r>
            <a:r>
              <a:rPr lang="es-ES" dirty="0">
                <a:solidFill>
                  <a:srgbClr val="FFFFFF"/>
                </a:solidFill>
              </a:rPr>
              <a:t> </a:t>
            </a:r>
            <a:r>
              <a:rPr lang="es-ES" dirty="0" err="1">
                <a:solidFill>
                  <a:srgbClr val="FFFFFF"/>
                </a:solidFill>
              </a:rPr>
              <a:t>to</a:t>
            </a:r>
            <a:r>
              <a:rPr lang="es-ES" dirty="0">
                <a:solidFill>
                  <a:srgbClr val="FFFFFF"/>
                </a:solidFill>
              </a:rPr>
              <a:t> oral </a:t>
            </a:r>
            <a:r>
              <a:rPr lang="es-ES" dirty="0" err="1">
                <a:solidFill>
                  <a:srgbClr val="FFFFFF"/>
                </a:solidFill>
              </a:rPr>
              <a:t>feeding</a:t>
            </a:r>
            <a:endParaRPr lang="es-ES" dirty="0">
              <a:solidFill>
                <a:srgbClr val="FFFFFF"/>
              </a:solidFill>
            </a:endParaRPr>
          </a:p>
          <a:p>
            <a:pPr marL="0" indent="0">
              <a:buFontTx/>
              <a:buNone/>
              <a:defRPr/>
            </a:pPr>
            <a:r>
              <a:rPr lang="es-ES" dirty="0">
                <a:solidFill>
                  <a:srgbClr val="FFFFFF"/>
                </a:solidFill>
              </a:rPr>
              <a:t>    -  Abdominal </a:t>
            </a:r>
            <a:r>
              <a:rPr lang="es-ES" dirty="0" err="1">
                <a:solidFill>
                  <a:srgbClr val="FFFFFF"/>
                </a:solidFill>
              </a:rPr>
              <a:t>distension</a:t>
            </a:r>
            <a:endParaRPr lang="es-ES" dirty="0">
              <a:solidFill>
                <a:srgbClr val="FFFFFF"/>
              </a:solidFill>
            </a:endParaRPr>
          </a:p>
          <a:p>
            <a:pPr marL="914400" lvl="2" indent="0">
              <a:lnSpc>
                <a:spcPct val="90000"/>
              </a:lnSpc>
              <a:buFontTx/>
              <a:buNone/>
              <a:defRPr/>
            </a:pPr>
            <a:endParaRPr lang="ca-ES" dirty="0">
              <a:solidFill>
                <a:srgbClr val="FFFFFF"/>
              </a:solidFill>
            </a:endParaRPr>
          </a:p>
          <a:p>
            <a:pPr>
              <a:defRPr/>
            </a:pPr>
            <a:r>
              <a:rPr lang="ca-ES" sz="3600" dirty="0" err="1">
                <a:solidFill>
                  <a:srgbClr val="FF9933"/>
                </a:solidFill>
              </a:rPr>
              <a:t>Effective</a:t>
            </a:r>
            <a:r>
              <a:rPr lang="ca-ES" sz="3600" dirty="0">
                <a:solidFill>
                  <a:srgbClr val="FF9933"/>
                </a:solidFill>
              </a:rPr>
              <a:t> </a:t>
            </a:r>
            <a:r>
              <a:rPr lang="ca-ES" sz="3600" dirty="0" err="1">
                <a:solidFill>
                  <a:srgbClr val="FF9933"/>
                </a:solidFill>
              </a:rPr>
              <a:t>pain</a:t>
            </a:r>
            <a:r>
              <a:rPr lang="ca-ES" sz="3600" dirty="0">
                <a:solidFill>
                  <a:srgbClr val="FF9933"/>
                </a:solidFill>
              </a:rPr>
              <a:t> management and </a:t>
            </a:r>
            <a:r>
              <a:rPr lang="ca-ES" sz="3600" dirty="0" err="1">
                <a:solidFill>
                  <a:srgbClr val="FF9933"/>
                </a:solidFill>
              </a:rPr>
              <a:t>minimize</a:t>
            </a:r>
            <a:r>
              <a:rPr lang="ca-ES" sz="3600" dirty="0">
                <a:solidFill>
                  <a:srgbClr val="FF9933"/>
                </a:solidFill>
              </a:rPr>
              <a:t> </a:t>
            </a:r>
            <a:r>
              <a:rPr lang="ca-ES" sz="3600" dirty="0" err="1">
                <a:solidFill>
                  <a:srgbClr val="FF9933"/>
                </a:solidFill>
              </a:rPr>
              <a:t>respiratory</a:t>
            </a:r>
            <a:r>
              <a:rPr lang="ca-ES" sz="3600" dirty="0">
                <a:solidFill>
                  <a:srgbClr val="FF9933"/>
                </a:solidFill>
              </a:rPr>
              <a:t> </a:t>
            </a:r>
            <a:r>
              <a:rPr lang="ca-ES" sz="3600" dirty="0" err="1">
                <a:solidFill>
                  <a:srgbClr val="FF9933"/>
                </a:solidFill>
              </a:rPr>
              <a:t>depression</a:t>
            </a:r>
            <a:endParaRPr lang="ca-ES" sz="3600" dirty="0">
              <a:solidFill>
                <a:srgbClr val="FF9933"/>
              </a:solidFill>
            </a:endParaRPr>
          </a:p>
          <a:p>
            <a:pPr marL="0" indent="0">
              <a:buFontTx/>
              <a:buNone/>
              <a:defRPr/>
            </a:pPr>
            <a:endParaRPr lang="ca-ES" sz="2800" dirty="0">
              <a:solidFill>
                <a:srgbClr val="C3D69B"/>
              </a:solidFill>
            </a:endParaRPr>
          </a:p>
          <a:p>
            <a:pPr>
              <a:defRPr/>
            </a:pPr>
            <a:r>
              <a:rPr lang="ca-ES" sz="4000" dirty="0">
                <a:solidFill>
                  <a:srgbClr val="FF9933"/>
                </a:solidFill>
              </a:rPr>
              <a:t>Post-</a:t>
            </a:r>
            <a:r>
              <a:rPr lang="ca-ES" sz="4000" dirty="0" err="1">
                <a:solidFill>
                  <a:srgbClr val="FF9933"/>
                </a:solidFill>
              </a:rPr>
              <a:t>op</a:t>
            </a:r>
            <a:r>
              <a:rPr lang="ca-ES" sz="4000" dirty="0">
                <a:solidFill>
                  <a:srgbClr val="FF9933"/>
                </a:solidFill>
              </a:rPr>
              <a:t> </a:t>
            </a:r>
            <a:r>
              <a:rPr lang="ca-ES" sz="4000" dirty="0" err="1">
                <a:solidFill>
                  <a:srgbClr val="FF9933"/>
                </a:solidFill>
              </a:rPr>
              <a:t>Physiotherapy</a:t>
            </a:r>
            <a:r>
              <a:rPr lang="ca-ES" sz="4000" dirty="0">
                <a:solidFill>
                  <a:srgbClr val="FF9933"/>
                </a:solidFill>
              </a:rPr>
              <a:t> </a:t>
            </a:r>
            <a:r>
              <a:rPr lang="ca-ES" sz="4000" dirty="0" err="1">
                <a:solidFill>
                  <a:srgbClr val="FF9933"/>
                </a:solidFill>
              </a:rPr>
              <a:t>and</a:t>
            </a:r>
            <a:r>
              <a:rPr lang="ca-ES" sz="4000" dirty="0">
                <a:solidFill>
                  <a:srgbClr val="FF9933"/>
                </a:solidFill>
              </a:rPr>
              <a:t>/or NRS</a:t>
            </a:r>
          </a:p>
          <a:p>
            <a:pPr marL="0" indent="0">
              <a:buFontTx/>
              <a:buNone/>
              <a:defRPr/>
            </a:pPr>
            <a:r>
              <a:rPr lang="ca-ES" sz="3300" dirty="0">
                <a:solidFill>
                  <a:srgbClr val="FFFF00"/>
                </a:solidFill>
              </a:rPr>
              <a:t>     - </a:t>
            </a:r>
            <a:r>
              <a:rPr lang="ca-ES" sz="3300" dirty="0" err="1">
                <a:solidFill>
                  <a:srgbClr val="FFFF00"/>
                </a:solidFill>
              </a:rPr>
              <a:t>Early</a:t>
            </a:r>
            <a:r>
              <a:rPr lang="ca-ES" sz="3300" dirty="0">
                <a:solidFill>
                  <a:srgbClr val="FFFF00"/>
                </a:solidFill>
              </a:rPr>
              <a:t> </a:t>
            </a:r>
            <a:r>
              <a:rPr lang="ca-ES" sz="3300" dirty="0" err="1">
                <a:solidFill>
                  <a:srgbClr val="FFFF00"/>
                </a:solidFill>
              </a:rPr>
              <a:t>ambulation</a:t>
            </a:r>
            <a:endParaRPr lang="ca-ES" sz="3300" dirty="0">
              <a:solidFill>
                <a:srgbClr val="FFFF00"/>
              </a:solidFill>
            </a:endParaRPr>
          </a:p>
          <a:p>
            <a:pPr marL="0" indent="0">
              <a:buFontTx/>
              <a:buNone/>
              <a:defRPr/>
            </a:pPr>
            <a:r>
              <a:rPr lang="ca-ES" sz="3300" dirty="0">
                <a:solidFill>
                  <a:srgbClr val="FFFF00"/>
                </a:solidFill>
              </a:rPr>
              <a:t>     - </a:t>
            </a:r>
            <a:r>
              <a:rPr lang="ca-ES" sz="3300" dirty="0" err="1">
                <a:solidFill>
                  <a:srgbClr val="FFFF00"/>
                </a:solidFill>
              </a:rPr>
              <a:t>Mobilization</a:t>
            </a:r>
            <a:r>
              <a:rPr lang="ca-ES" sz="3300" dirty="0">
                <a:solidFill>
                  <a:srgbClr val="FFFF00"/>
                </a:solidFill>
              </a:rPr>
              <a:t> of </a:t>
            </a:r>
            <a:r>
              <a:rPr lang="ca-ES" sz="3300" dirty="0" err="1">
                <a:solidFill>
                  <a:srgbClr val="FFFF00"/>
                </a:solidFill>
              </a:rPr>
              <a:t>secretions</a:t>
            </a:r>
            <a:r>
              <a:rPr lang="ca-ES" sz="3300" dirty="0">
                <a:solidFill>
                  <a:srgbClr val="FFFF00"/>
                </a:solidFill>
              </a:rPr>
              <a:t> </a:t>
            </a:r>
            <a:r>
              <a:rPr lang="ca-ES" sz="3300" dirty="0" err="1">
                <a:solidFill>
                  <a:srgbClr val="FFFF00"/>
                </a:solidFill>
              </a:rPr>
              <a:t>and</a:t>
            </a:r>
            <a:r>
              <a:rPr lang="ca-ES" sz="3300" dirty="0">
                <a:solidFill>
                  <a:srgbClr val="FFFF00"/>
                </a:solidFill>
              </a:rPr>
              <a:t> </a:t>
            </a:r>
            <a:r>
              <a:rPr lang="ca-ES" sz="3300" dirty="0" err="1">
                <a:solidFill>
                  <a:srgbClr val="FFFF00"/>
                </a:solidFill>
              </a:rPr>
              <a:t>Deep</a:t>
            </a:r>
            <a:r>
              <a:rPr lang="ca-ES" sz="3300" dirty="0">
                <a:solidFill>
                  <a:srgbClr val="FFFF00"/>
                </a:solidFill>
              </a:rPr>
              <a:t> </a:t>
            </a:r>
            <a:r>
              <a:rPr lang="ca-ES" sz="3300" dirty="0" err="1">
                <a:solidFill>
                  <a:srgbClr val="FFFF00"/>
                </a:solidFill>
              </a:rPr>
              <a:t>breathing</a:t>
            </a:r>
            <a:r>
              <a:rPr lang="ca-ES" sz="3300" dirty="0">
                <a:solidFill>
                  <a:srgbClr val="FFFF00"/>
                </a:solidFill>
              </a:rPr>
              <a:t> (</a:t>
            </a:r>
            <a:r>
              <a:rPr lang="ca-ES" sz="3300" dirty="0" err="1">
                <a:solidFill>
                  <a:srgbClr val="FFFF00"/>
                </a:solidFill>
              </a:rPr>
              <a:t>Incentive</a:t>
            </a:r>
            <a:r>
              <a:rPr lang="ca-ES" sz="3300" dirty="0">
                <a:solidFill>
                  <a:srgbClr val="FFFF00"/>
                </a:solidFill>
              </a:rPr>
              <a:t> </a:t>
            </a:r>
            <a:r>
              <a:rPr lang="ca-ES" sz="3300" dirty="0" err="1">
                <a:solidFill>
                  <a:srgbClr val="FFFF00"/>
                </a:solidFill>
              </a:rPr>
              <a:t>spirometry</a:t>
            </a:r>
            <a:r>
              <a:rPr lang="ca-ES" sz="3300" dirty="0">
                <a:solidFill>
                  <a:srgbClr val="FFFF00"/>
                </a:solidFill>
              </a:rPr>
              <a:t>?)</a:t>
            </a:r>
          </a:p>
          <a:p>
            <a:pPr marL="0" indent="0">
              <a:buFontTx/>
              <a:buNone/>
              <a:defRPr/>
            </a:pPr>
            <a:r>
              <a:rPr lang="ca-ES" sz="3300" dirty="0">
                <a:solidFill>
                  <a:srgbClr val="FFFF00"/>
                </a:solidFill>
              </a:rPr>
              <a:t>     - </a:t>
            </a:r>
            <a:r>
              <a:rPr lang="ca-ES" sz="3300" dirty="0" err="1">
                <a:solidFill>
                  <a:srgbClr val="FFFF00"/>
                </a:solidFill>
              </a:rPr>
              <a:t>Preventive</a:t>
            </a:r>
            <a:r>
              <a:rPr lang="ca-ES" sz="3300" dirty="0">
                <a:solidFill>
                  <a:srgbClr val="FFFF00"/>
                </a:solidFill>
              </a:rPr>
              <a:t> HFONT/CPAP/NPPV (no clear </a:t>
            </a:r>
            <a:r>
              <a:rPr lang="ca-ES" sz="3300" dirty="0" err="1">
                <a:solidFill>
                  <a:srgbClr val="FFFF00"/>
                </a:solidFill>
              </a:rPr>
              <a:t>evidence</a:t>
            </a:r>
            <a:r>
              <a:rPr lang="ca-ES" sz="3300" dirty="0">
                <a:solidFill>
                  <a:srgbClr val="FFFF00"/>
                </a:solidFill>
              </a:rPr>
              <a:t> </a:t>
            </a:r>
            <a:r>
              <a:rPr lang="mr-IN" sz="3300" dirty="0">
                <a:solidFill>
                  <a:srgbClr val="FFFF00"/>
                </a:solidFill>
              </a:rPr>
              <a:t>–</a:t>
            </a:r>
            <a:r>
              <a:rPr lang="ca-ES" sz="3300" dirty="0">
                <a:solidFill>
                  <a:srgbClr val="FFFF00"/>
                </a:solidFill>
              </a:rPr>
              <a:t> </a:t>
            </a:r>
            <a:r>
              <a:rPr lang="ca-ES" sz="3300" dirty="0" err="1">
                <a:solidFill>
                  <a:srgbClr val="FFFF00"/>
                </a:solidFill>
              </a:rPr>
              <a:t>selected</a:t>
            </a:r>
            <a:r>
              <a:rPr lang="ca-ES" sz="3300" dirty="0">
                <a:solidFill>
                  <a:srgbClr val="FFFF00"/>
                </a:solidFill>
              </a:rPr>
              <a:t> </a:t>
            </a:r>
            <a:r>
              <a:rPr lang="ca-ES" sz="3300" dirty="0" err="1">
                <a:solidFill>
                  <a:srgbClr val="FFFF00"/>
                </a:solidFill>
              </a:rPr>
              <a:t>pts</a:t>
            </a:r>
            <a:r>
              <a:rPr lang="ca-ES" sz="3300" dirty="0">
                <a:solidFill>
                  <a:srgbClr val="FFFF00"/>
                </a:solidFill>
              </a:rPr>
              <a:t>)</a:t>
            </a:r>
          </a:p>
          <a:p>
            <a:pPr marL="0" indent="0">
              <a:buFontTx/>
              <a:buNone/>
              <a:defRPr/>
            </a:pPr>
            <a:endParaRPr lang="ca-ES" sz="3300" dirty="0">
              <a:solidFill>
                <a:srgbClr val="FFFF00"/>
              </a:solidFill>
            </a:endParaRPr>
          </a:p>
          <a:p>
            <a:pPr>
              <a:buFont typeface="Arial" charset="0"/>
              <a:buChar char="•"/>
              <a:defRPr/>
            </a:pPr>
            <a:r>
              <a:rPr lang="es-ES" sz="3800" dirty="0" err="1">
                <a:solidFill>
                  <a:srgbClr val="FF9933"/>
                </a:solidFill>
              </a:rPr>
              <a:t>Early</a:t>
            </a:r>
            <a:r>
              <a:rPr lang="es-ES" sz="3800" dirty="0">
                <a:solidFill>
                  <a:srgbClr val="FF9933"/>
                </a:solidFill>
              </a:rPr>
              <a:t> </a:t>
            </a:r>
            <a:r>
              <a:rPr lang="es-ES" sz="3800" dirty="0" err="1">
                <a:solidFill>
                  <a:srgbClr val="FF9933"/>
                </a:solidFill>
              </a:rPr>
              <a:t>detection</a:t>
            </a:r>
            <a:endParaRPr lang="es-ES" sz="3800" dirty="0">
              <a:solidFill>
                <a:srgbClr val="FF9933"/>
              </a:solidFill>
            </a:endParaRPr>
          </a:p>
          <a:p>
            <a:pPr marL="0" indent="0">
              <a:buNone/>
              <a:defRPr/>
            </a:pPr>
            <a:r>
              <a:rPr lang="es-ES" sz="3800" dirty="0">
                <a:solidFill>
                  <a:srgbClr val="C3D69B"/>
                </a:solidFill>
              </a:rPr>
              <a:t>   - </a:t>
            </a:r>
            <a:r>
              <a:rPr lang="es-ES" dirty="0">
                <a:solidFill>
                  <a:srgbClr val="FFFFFF"/>
                </a:solidFill>
              </a:rPr>
              <a:t>N(M)EWS </a:t>
            </a:r>
            <a:r>
              <a:rPr lang="it-IT" dirty="0">
                <a:solidFill>
                  <a:srgbClr val="FFFFFF"/>
                </a:solidFill>
              </a:rPr>
              <a:t> (</a:t>
            </a:r>
            <a:r>
              <a:rPr lang="es-ES" dirty="0">
                <a:solidFill>
                  <a:srgbClr val="FFFFFF"/>
                </a:solidFill>
              </a:rPr>
              <a:t>SatO</a:t>
            </a:r>
            <a:r>
              <a:rPr lang="es-ES" baseline="-25000" dirty="0">
                <a:solidFill>
                  <a:srgbClr val="FFFFFF"/>
                </a:solidFill>
              </a:rPr>
              <a:t>2</a:t>
            </a:r>
            <a:r>
              <a:rPr lang="es-ES" dirty="0">
                <a:solidFill>
                  <a:srgbClr val="FFFFFF"/>
                </a:solidFill>
              </a:rPr>
              <a:t> &amp; RR)</a:t>
            </a:r>
            <a:endParaRPr lang="ca-ES" dirty="0">
              <a:solidFill>
                <a:srgbClr val="FFFF00"/>
              </a:solidFill>
            </a:endParaRPr>
          </a:p>
          <a:p>
            <a:pPr marL="0" indent="0">
              <a:buNone/>
              <a:defRPr/>
            </a:pPr>
            <a:endParaRPr lang="es-ES" sz="3800" dirty="0">
              <a:solidFill>
                <a:srgbClr val="FF9933"/>
              </a:solidFill>
            </a:endParaRPr>
          </a:p>
          <a:p>
            <a:pPr marL="0" indent="0">
              <a:buNone/>
              <a:defRPr/>
            </a:pPr>
            <a:endParaRPr lang="es-ES" sz="3800" dirty="0">
              <a:solidFill>
                <a:srgbClr val="FF9933"/>
              </a:solidFill>
            </a:endParaRPr>
          </a:p>
          <a:p>
            <a:pPr marL="0" indent="0">
              <a:buFontTx/>
              <a:buNone/>
              <a:defRPr/>
            </a:pPr>
            <a:endParaRPr lang="ca-ES" sz="3300" dirty="0">
              <a:solidFill>
                <a:srgbClr val="FFFF00"/>
              </a:solidFill>
            </a:endParaRPr>
          </a:p>
          <a:p>
            <a:pPr marL="0" indent="0">
              <a:buFontTx/>
              <a:buNone/>
              <a:defRPr/>
            </a:pPr>
            <a:endParaRPr lang="es-ES" sz="3300" dirty="0">
              <a:solidFill>
                <a:srgbClr val="FFFF00"/>
              </a:solidFill>
            </a:endParaRPr>
          </a:p>
          <a:p>
            <a:pPr>
              <a:defRPr/>
            </a:pPr>
            <a:endParaRPr lang="ca-ES" sz="2800" dirty="0">
              <a:solidFill>
                <a:srgbClr val="C3D69B"/>
              </a:solidFill>
            </a:endParaRPr>
          </a:p>
        </p:txBody>
      </p:sp>
      <p:cxnSp>
        <p:nvCxnSpPr>
          <p:cNvPr id="4" name="Straight Connector 25"/>
          <p:cNvCxnSpPr/>
          <p:nvPr/>
        </p:nvCxnSpPr>
        <p:spPr bwMode="auto">
          <a:xfrm>
            <a:off x="265113" y="1541463"/>
            <a:ext cx="8429625" cy="1587"/>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38916" name="Rettangolo 4"/>
          <p:cNvSpPr>
            <a:spLocks noChangeArrowheads="1"/>
          </p:cNvSpPr>
          <p:nvPr/>
        </p:nvSpPr>
        <p:spPr bwMode="auto">
          <a:xfrm>
            <a:off x="0" y="1905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dirty="0" err="1">
                <a:solidFill>
                  <a:srgbClr val="FFFF00"/>
                </a:solidFill>
                <a:latin typeface="Arial" charset="0"/>
              </a:rPr>
              <a:t>Strategies</a:t>
            </a:r>
            <a:r>
              <a:rPr lang="it-IT" altLang="it-IT" dirty="0">
                <a:solidFill>
                  <a:srgbClr val="FFFF00"/>
                </a:solidFill>
                <a:latin typeface="Arial" charset="0"/>
              </a:rPr>
              <a:t> to </a:t>
            </a:r>
            <a:r>
              <a:rPr lang="it-IT" altLang="it-IT" dirty="0" err="1">
                <a:solidFill>
                  <a:srgbClr val="FFFF00"/>
                </a:solidFill>
                <a:latin typeface="Arial" charset="0"/>
              </a:rPr>
              <a:t>prevent</a:t>
            </a:r>
            <a:r>
              <a:rPr lang="it-IT" altLang="it-IT" dirty="0">
                <a:solidFill>
                  <a:srgbClr val="FFFF00"/>
                </a:solidFill>
                <a:latin typeface="Arial" charset="0"/>
              </a:rPr>
              <a:t> </a:t>
            </a:r>
            <a:r>
              <a:rPr lang="it-IT" altLang="it-IT" dirty="0" err="1">
                <a:solidFill>
                  <a:srgbClr val="FFFF00"/>
                </a:solidFill>
                <a:latin typeface="Arial" charset="0"/>
              </a:rPr>
              <a:t>PPCs</a:t>
            </a:r>
            <a:endParaRPr lang="it-IT" altLang="it-IT" dirty="0">
              <a:solidFill>
                <a:srgbClr val="FFFF00"/>
              </a:solidFill>
              <a:latin typeface="Arial" charset="0"/>
            </a:endParaRPr>
          </a:p>
        </p:txBody>
      </p:sp>
      <p:sp>
        <p:nvSpPr>
          <p:cNvPr id="38917" name="Rettangolo 2"/>
          <p:cNvSpPr>
            <a:spLocks noChangeArrowheads="1"/>
          </p:cNvSpPr>
          <p:nvPr/>
        </p:nvSpPr>
        <p:spPr bwMode="auto">
          <a:xfrm>
            <a:off x="123825" y="1066800"/>
            <a:ext cx="9020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it-IT" sz="2000">
                <a:solidFill>
                  <a:srgbClr val="FFFFFF"/>
                </a:solidFill>
                <a:latin typeface="Arial" charset="0"/>
              </a:rPr>
              <a:t>Guldner</a:t>
            </a:r>
            <a:r>
              <a:rPr lang="en-US" altLang="it-IT" sz="2000" dirty="0">
                <a:solidFill>
                  <a:srgbClr val="FFFFFF"/>
                </a:solidFill>
                <a:latin typeface="Arial" charset="0"/>
              </a:rPr>
              <a:t> A., Pelosi P., de Abreu G.M. </a:t>
            </a:r>
            <a:r>
              <a:rPr lang="en-US" altLang="it-IT" sz="2000" dirty="0" err="1">
                <a:solidFill>
                  <a:srgbClr val="FFFFFF"/>
                </a:solidFill>
                <a:latin typeface="Arial" charset="0"/>
              </a:rPr>
              <a:t>Curr</a:t>
            </a:r>
            <a:r>
              <a:rPr lang="en-US" altLang="it-IT" sz="2000" dirty="0">
                <a:solidFill>
                  <a:srgbClr val="FFFFFF"/>
                </a:solidFill>
                <a:latin typeface="Arial" charset="0"/>
              </a:rPr>
              <a:t> </a:t>
            </a:r>
            <a:r>
              <a:rPr lang="en-US" altLang="it-IT" sz="2000" dirty="0" err="1">
                <a:solidFill>
                  <a:srgbClr val="FFFFFF"/>
                </a:solidFill>
                <a:latin typeface="Arial" charset="0"/>
              </a:rPr>
              <a:t>Opin</a:t>
            </a:r>
            <a:r>
              <a:rPr lang="en-US" altLang="it-IT" sz="2000" dirty="0">
                <a:solidFill>
                  <a:srgbClr val="FFFFFF"/>
                </a:solidFill>
                <a:latin typeface="Arial" charset="0"/>
              </a:rPr>
              <a:t> </a:t>
            </a:r>
            <a:r>
              <a:rPr lang="en-US" altLang="it-IT" sz="2000" dirty="0" err="1">
                <a:solidFill>
                  <a:srgbClr val="FFFFFF"/>
                </a:solidFill>
                <a:latin typeface="Arial" charset="0"/>
              </a:rPr>
              <a:t>Anesthesiol</a:t>
            </a:r>
            <a:r>
              <a:rPr lang="en-US" altLang="it-IT" sz="2000" dirty="0">
                <a:solidFill>
                  <a:srgbClr val="FFFFFF"/>
                </a:solidFill>
                <a:latin typeface="Arial" charset="0"/>
              </a:rPr>
              <a:t> 2013, 26:141–151</a:t>
            </a:r>
            <a:endParaRPr lang="it-IT" altLang="it-IT" sz="2000" dirty="0">
              <a:solidFill>
                <a:srgbClr val="FFFFFF"/>
              </a:solidFill>
              <a:latin typeface="Arial" charset="0"/>
            </a:endParaRPr>
          </a:p>
        </p:txBody>
      </p:sp>
      <p:sp>
        <p:nvSpPr>
          <p:cNvPr id="8" name="CasellaDiTesto 7"/>
          <p:cNvSpPr txBox="1"/>
          <p:nvPr/>
        </p:nvSpPr>
        <p:spPr>
          <a:xfrm>
            <a:off x="912340" y="629357"/>
            <a:ext cx="685238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rPr>
              <a:t>Pelosi </a:t>
            </a:r>
            <a:r>
              <a:rPr kumimoji="0" lang="it-IT" sz="2000" b="0" i="0" u="none" strike="noStrike" cap="none" spc="0" normalizeH="0" baseline="0" dirty="0" err="1">
                <a:ln>
                  <a:noFill/>
                </a:ln>
                <a:solidFill>
                  <a:srgbClr val="FFFFFF"/>
                </a:solidFill>
                <a:effectLst/>
                <a:uFillTx/>
                <a:latin typeface="Arial" charset="0"/>
                <a:ea typeface="Arial" charset="0"/>
                <a:cs typeface="Arial" charset="0"/>
                <a:sym typeface="Arial"/>
              </a:rPr>
              <a:t>P</a:t>
            </a:r>
            <a:r>
              <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rPr>
              <a:t> et al. </a:t>
            </a:r>
            <a:r>
              <a:rPr lang="ro-RO" sz="2000" dirty="0" err="1">
                <a:latin typeface="Arial" charset="0"/>
                <a:ea typeface="Arial" charset="0"/>
                <a:cs typeface="Arial" charset="0"/>
              </a:rPr>
              <a:t>Curr</a:t>
            </a:r>
            <a:r>
              <a:rPr lang="ro-RO" sz="2000" dirty="0">
                <a:latin typeface="Arial" charset="0"/>
                <a:ea typeface="Arial" charset="0"/>
                <a:cs typeface="Arial" charset="0"/>
              </a:rPr>
              <a:t> </a:t>
            </a:r>
            <a:r>
              <a:rPr lang="ro-RO" sz="2000" dirty="0" err="1">
                <a:latin typeface="Arial" charset="0"/>
                <a:ea typeface="Arial" charset="0"/>
                <a:cs typeface="Arial" charset="0"/>
              </a:rPr>
              <a:t>Opin</a:t>
            </a:r>
            <a:r>
              <a:rPr lang="ro-RO" sz="2000" dirty="0">
                <a:latin typeface="Arial" charset="0"/>
                <a:ea typeface="Arial" charset="0"/>
                <a:cs typeface="Arial" charset="0"/>
              </a:rPr>
              <a:t> </a:t>
            </a:r>
            <a:r>
              <a:rPr lang="ro-RO" sz="2000" dirty="0" err="1">
                <a:latin typeface="Arial" charset="0"/>
                <a:ea typeface="Arial" charset="0"/>
                <a:cs typeface="Arial" charset="0"/>
              </a:rPr>
              <a:t>Crit</a:t>
            </a:r>
            <a:r>
              <a:rPr lang="ro-RO" sz="2000" dirty="0">
                <a:latin typeface="Arial" charset="0"/>
                <a:ea typeface="Arial" charset="0"/>
                <a:cs typeface="Arial" charset="0"/>
              </a:rPr>
              <a:t> Care. 2018 Dec;24(6):581-587</a:t>
            </a:r>
            <a:endPar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endParaRPr>
          </a:p>
        </p:txBody>
      </p:sp>
    </p:spTree>
    <p:extLst>
      <p:ext uri="{BB962C8B-B14F-4D97-AF65-F5344CB8AC3E}">
        <p14:creationId xmlns:p14="http://schemas.microsoft.com/office/powerpoint/2010/main" val="1392807290"/>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128C63BA-779E-D64E-87AE-3A64CE9E3F02}"/>
              </a:ext>
            </a:extLst>
          </p:cNvPr>
          <p:cNvSpPr/>
          <p:nvPr/>
        </p:nvSpPr>
        <p:spPr>
          <a:xfrm>
            <a:off x="1292819" y="708864"/>
            <a:ext cx="6499536" cy="400110"/>
          </a:xfrm>
          <a:prstGeom prst="rect">
            <a:avLst/>
          </a:prstGeom>
        </p:spPr>
        <p:txBody>
          <a:bodyPr wrap="none">
            <a:spAutoFit/>
          </a:bodyPr>
          <a:lstStyle/>
          <a:p>
            <a:pPr algn="ctr"/>
            <a:r>
              <a:rPr lang="it-IT" sz="2000" dirty="0">
                <a:latin typeface="Arial" charset="0"/>
                <a:cs typeface="Arial" charset="0"/>
              </a:rPr>
              <a:t>Ball L </a:t>
            </a:r>
            <a:r>
              <a:rPr lang="en-US" sz="2000" dirty="0">
                <a:latin typeface="Arial" charset="0"/>
                <a:ea typeface="Geneva" charset="0"/>
              </a:rPr>
              <a:t>. et al. </a:t>
            </a:r>
            <a:r>
              <a:rPr lang="it-IT" sz="2000" dirty="0" err="1">
                <a:latin typeface="Arial" panose="020B0604020202020204" pitchFamily="34" charset="0"/>
                <a:cs typeface="Arial" panose="020B0604020202020204" pitchFamily="34" charset="0"/>
              </a:rPr>
              <a:t>Anesth</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Analg</a:t>
            </a:r>
            <a:r>
              <a:rPr lang="it-IT" sz="2000" dirty="0">
                <a:latin typeface="Arial" panose="020B0604020202020204" pitchFamily="34" charset="0"/>
                <a:cs typeface="Arial" panose="020B0604020202020204" pitchFamily="34" charset="0"/>
              </a:rPr>
              <a:t>. 2020 Dec;131(6):1789-1798</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8646F87-39AF-C643-A540-A061D61A04BF}"/>
              </a:ext>
            </a:extLst>
          </p:cNvPr>
          <p:cNvPicPr>
            <a:picLocks noChangeAspect="1"/>
          </p:cNvPicPr>
          <p:nvPr/>
        </p:nvPicPr>
        <p:blipFill rotWithShape="1">
          <a:blip r:embed="rId2"/>
          <a:srcRect l="1945" t="3241" r="30555"/>
          <a:stretch/>
        </p:blipFill>
        <p:spPr>
          <a:xfrm>
            <a:off x="422631" y="1431600"/>
            <a:ext cx="8298737" cy="4954818"/>
          </a:xfrm>
          <a:prstGeom prst="rect">
            <a:avLst/>
          </a:prstGeom>
        </p:spPr>
      </p:pic>
      <p:sp>
        <p:nvSpPr>
          <p:cNvPr id="6" name="Rettangolo 1">
            <a:extLst>
              <a:ext uri="{FF2B5EF4-FFF2-40B4-BE49-F238E27FC236}">
                <a16:creationId xmlns:a16="http://schemas.microsoft.com/office/drawing/2014/main" id="{EF340DC3-05A8-F84A-BE36-4C1C43146812}"/>
              </a:ext>
            </a:extLst>
          </p:cNvPr>
          <p:cNvSpPr>
            <a:spLocks noChangeArrowheads="1"/>
          </p:cNvSpPr>
          <p:nvPr/>
        </p:nvSpPr>
        <p:spPr bwMode="auto">
          <a:xfrm>
            <a:off x="-90488" y="77942"/>
            <a:ext cx="932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it-IT" baseline="0" dirty="0" err="1">
                <a:solidFill>
                  <a:srgbClr val="FFFF00"/>
                </a:solidFill>
                <a:latin typeface="Arial" panose="020B0604020202020204" pitchFamily="34" charset="0"/>
              </a:rPr>
              <a:t>Perioperative</a:t>
            </a:r>
            <a:r>
              <a:rPr lang="it-IT" altLang="it-IT" baseline="0" dirty="0">
                <a:solidFill>
                  <a:srgbClr val="FFFF00"/>
                </a:solidFill>
                <a:latin typeface="Arial" panose="020B0604020202020204" pitchFamily="34" charset="0"/>
              </a:rPr>
              <a:t> </a:t>
            </a:r>
            <a:r>
              <a:rPr lang="it-IT" altLang="it-IT" baseline="0" dirty="0" err="1">
                <a:solidFill>
                  <a:srgbClr val="FFFF00"/>
                </a:solidFill>
                <a:latin typeface="Arial" panose="020B0604020202020204" pitchFamily="34" charset="0"/>
              </a:rPr>
              <a:t>lung</a:t>
            </a:r>
            <a:r>
              <a:rPr lang="it-IT" altLang="it-IT" baseline="0" dirty="0">
                <a:solidFill>
                  <a:srgbClr val="FFFF00"/>
                </a:solidFill>
                <a:latin typeface="Arial" panose="020B0604020202020204" pitchFamily="34" charset="0"/>
              </a:rPr>
              <a:t> </a:t>
            </a:r>
            <a:r>
              <a:rPr lang="it-IT" altLang="it-IT" baseline="0" dirty="0" err="1">
                <a:solidFill>
                  <a:srgbClr val="FFFF00"/>
                </a:solidFill>
                <a:latin typeface="Arial" panose="020B0604020202020204" pitchFamily="34" charset="0"/>
              </a:rPr>
              <a:t>protection</a:t>
            </a:r>
            <a:r>
              <a:rPr lang="it-IT" altLang="it-IT" baseline="0" dirty="0">
                <a:solidFill>
                  <a:srgbClr val="FFFF00"/>
                </a:solidFill>
                <a:latin typeface="Arial" panose="020B0604020202020204" pitchFamily="34" charset="0"/>
              </a:rPr>
              <a:t>: a </a:t>
            </a:r>
            <a:r>
              <a:rPr lang="it-IT" altLang="it-IT" baseline="0" dirty="0" err="1">
                <a:solidFill>
                  <a:srgbClr val="FFFF00"/>
                </a:solidFill>
                <a:latin typeface="Arial" panose="020B0604020202020204" pitchFamily="34" charset="0"/>
              </a:rPr>
              <a:t>simple</a:t>
            </a:r>
            <a:r>
              <a:rPr lang="it-IT" altLang="it-IT" baseline="0" dirty="0">
                <a:solidFill>
                  <a:srgbClr val="FFFF00"/>
                </a:solidFill>
                <a:latin typeface="Arial" panose="020B0604020202020204" pitchFamily="34" charset="0"/>
              </a:rPr>
              <a:t> bundle !</a:t>
            </a:r>
          </a:p>
        </p:txBody>
      </p:sp>
      <p:sp>
        <p:nvSpPr>
          <p:cNvPr id="7" name="Line 15">
            <a:extLst>
              <a:ext uri="{FF2B5EF4-FFF2-40B4-BE49-F238E27FC236}">
                <a16:creationId xmlns:a16="http://schemas.microsoft.com/office/drawing/2014/main" id="{6B04380E-6CCF-7446-A663-A96F86E509AA}"/>
              </a:ext>
            </a:extLst>
          </p:cNvPr>
          <p:cNvSpPr>
            <a:spLocks noChangeShapeType="1"/>
          </p:cNvSpPr>
          <p:nvPr/>
        </p:nvSpPr>
        <p:spPr bwMode="auto">
          <a:xfrm>
            <a:off x="185694" y="1263737"/>
            <a:ext cx="8713787"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8" name="Rectangle 2">
            <a:extLst>
              <a:ext uri="{FF2B5EF4-FFF2-40B4-BE49-F238E27FC236}">
                <a16:creationId xmlns:a16="http://schemas.microsoft.com/office/drawing/2014/main" id="{3F973CAD-50E2-1240-906D-1223CA8965D8}"/>
              </a:ext>
            </a:extLst>
          </p:cNvPr>
          <p:cNvSpPr txBox="1">
            <a:spLocks noChangeArrowheads="1"/>
          </p:cNvSpPr>
          <p:nvPr/>
        </p:nvSpPr>
        <p:spPr bwMode="auto">
          <a:xfrm>
            <a:off x="0" y="6477000"/>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399755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postoperative period</a:t>
            </a:r>
          </a:p>
          <a:p>
            <a:pPr marL="457200" indent="-457200">
              <a:buFont typeface="Arial" charset="0"/>
              <a:buChar char="•"/>
            </a:pPr>
            <a:r>
              <a:rPr lang="en-US" sz="2800" dirty="0">
                <a:solidFill>
                  <a:schemeClr val="bg1">
                    <a:lumMod val="65000"/>
                    <a:lumOff val="35000"/>
                  </a:schemeClr>
                </a:solidFill>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1302495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3740" y="0"/>
            <a:ext cx="9335729" cy="1077218"/>
          </a:xfrm>
          <a:prstGeom prst="rect">
            <a:avLst/>
          </a:prstGeom>
        </p:spPr>
        <p:txBody>
          <a:bodyPr wrap="square">
            <a:spAutoFit/>
          </a:bodyPr>
          <a:lstStyle/>
          <a:p>
            <a:pPr algn="ctr"/>
            <a:r>
              <a:rPr lang="it-IT" sz="3200" dirty="0">
                <a:solidFill>
                  <a:srgbClr val="FFFF00"/>
                </a:solidFill>
                <a:latin typeface="Arial" charset="0"/>
                <a:ea typeface="Arial" charset="0"/>
                <a:cs typeface="Arial" charset="0"/>
              </a:rPr>
              <a:t>How to </a:t>
            </a:r>
            <a:r>
              <a:rPr lang="it-IT" sz="3200" dirty="0" err="1">
                <a:solidFill>
                  <a:srgbClr val="FFFF00"/>
                </a:solidFill>
                <a:latin typeface="Arial" charset="0"/>
                <a:ea typeface="Arial" charset="0"/>
                <a:cs typeface="Arial" charset="0"/>
              </a:rPr>
              <a:t>optimize</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critical</a:t>
            </a:r>
            <a:r>
              <a:rPr lang="it-IT" sz="3200" dirty="0">
                <a:solidFill>
                  <a:srgbClr val="FFFF00"/>
                </a:solidFill>
                <a:latin typeface="Arial" charset="0"/>
                <a:ea typeface="Arial" charset="0"/>
                <a:cs typeface="Arial" charset="0"/>
              </a:rPr>
              <a:t> care </a:t>
            </a:r>
            <a:r>
              <a:rPr lang="it-IT" sz="3200" dirty="0" err="1">
                <a:solidFill>
                  <a:srgbClr val="FFFF00"/>
                </a:solidFill>
                <a:latin typeface="Arial" charset="0"/>
                <a:ea typeface="Arial" charset="0"/>
                <a:cs typeface="Arial" charset="0"/>
              </a:rPr>
              <a:t>resources</a:t>
            </a:r>
            <a:r>
              <a:rPr lang="it-IT" sz="3200" dirty="0">
                <a:solidFill>
                  <a:srgbClr val="FFFF00"/>
                </a:solidFill>
                <a:latin typeface="Arial" charset="0"/>
                <a:ea typeface="Arial" charset="0"/>
                <a:cs typeface="Arial" charset="0"/>
              </a:rPr>
              <a:t> in </a:t>
            </a:r>
            <a:r>
              <a:rPr lang="it-IT" sz="3200" dirty="0" err="1">
                <a:solidFill>
                  <a:srgbClr val="FFFF00"/>
                </a:solidFill>
                <a:latin typeface="Arial" charset="0"/>
                <a:ea typeface="Arial" charset="0"/>
                <a:cs typeface="Arial" charset="0"/>
              </a:rPr>
              <a:t>surgical</a:t>
            </a:r>
            <a:endParaRPr lang="it-IT" sz="3200" dirty="0">
              <a:solidFill>
                <a:srgbClr val="FFFF00"/>
              </a:solidFill>
              <a:latin typeface="Arial" charset="0"/>
              <a:ea typeface="Arial" charset="0"/>
              <a:cs typeface="Arial" charset="0"/>
            </a:endParaRPr>
          </a:p>
          <a:p>
            <a:pPr algn="ctr"/>
            <a:r>
              <a:rPr lang="it-IT" sz="3200" dirty="0" err="1">
                <a:solidFill>
                  <a:srgbClr val="FFFF00"/>
                </a:solidFill>
                <a:latin typeface="Arial" charset="0"/>
                <a:ea typeface="Arial" charset="0"/>
                <a:cs typeface="Arial" charset="0"/>
              </a:rPr>
              <a:t>patients</a:t>
            </a:r>
            <a:r>
              <a:rPr lang="it-IT" sz="3200" dirty="0">
                <a:solidFill>
                  <a:srgbClr val="FFFF00"/>
                </a:solidFill>
                <a:latin typeface="Arial" charset="0"/>
                <a:ea typeface="Arial" charset="0"/>
                <a:cs typeface="Arial" charset="0"/>
              </a:rPr>
              <a:t>: intensive care </a:t>
            </a:r>
            <a:r>
              <a:rPr lang="it-IT" sz="3200" dirty="0" err="1">
                <a:solidFill>
                  <a:srgbClr val="FFFF00"/>
                </a:solidFill>
                <a:latin typeface="Arial" charset="0"/>
                <a:ea typeface="Arial" charset="0"/>
                <a:cs typeface="Arial" charset="0"/>
              </a:rPr>
              <a:t>without</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physical</a:t>
            </a:r>
            <a:r>
              <a:rPr lang="it-IT" sz="3200" dirty="0">
                <a:solidFill>
                  <a:srgbClr val="FFFF00"/>
                </a:solidFill>
                <a:latin typeface="Arial" charset="0"/>
                <a:ea typeface="Arial" charset="0"/>
                <a:cs typeface="Arial" charset="0"/>
              </a:rPr>
              <a:t> </a:t>
            </a:r>
            <a:r>
              <a:rPr lang="it-IT" sz="3200" dirty="0" err="1">
                <a:solidFill>
                  <a:srgbClr val="FFFF00"/>
                </a:solidFill>
                <a:latin typeface="Arial" charset="0"/>
                <a:ea typeface="Arial" charset="0"/>
                <a:cs typeface="Arial" charset="0"/>
              </a:rPr>
              <a:t>borders</a:t>
            </a:r>
            <a:endParaRPr lang="it-IT" sz="3200" dirty="0">
              <a:solidFill>
                <a:srgbClr val="FFFF00"/>
              </a:solidFill>
              <a:latin typeface="Arial" charset="0"/>
              <a:ea typeface="Arial" charset="0"/>
              <a:cs typeface="Arial" charset="0"/>
            </a:endParaRPr>
          </a:p>
        </p:txBody>
      </p:sp>
      <p:sp>
        <p:nvSpPr>
          <p:cNvPr id="3" name="Line 4"/>
          <p:cNvSpPr>
            <a:spLocks noChangeShapeType="1"/>
          </p:cNvSpPr>
          <p:nvPr/>
        </p:nvSpPr>
        <p:spPr bwMode="auto">
          <a:xfrm>
            <a:off x="214313" y="1639836"/>
            <a:ext cx="864235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 name="CasellaDiTesto 3"/>
          <p:cNvSpPr txBox="1"/>
          <p:nvPr/>
        </p:nvSpPr>
        <p:spPr>
          <a:xfrm>
            <a:off x="1167929" y="1077218"/>
            <a:ext cx="685238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rPr>
              <a:t>Pelosi </a:t>
            </a:r>
            <a:r>
              <a:rPr kumimoji="0" lang="it-IT" sz="2000" b="0" i="0" u="none" strike="noStrike" cap="none" spc="0" normalizeH="0" baseline="0" dirty="0" err="1">
                <a:ln>
                  <a:noFill/>
                </a:ln>
                <a:solidFill>
                  <a:srgbClr val="FFFFFF"/>
                </a:solidFill>
                <a:effectLst/>
                <a:uFillTx/>
                <a:latin typeface="Arial" charset="0"/>
                <a:ea typeface="Arial" charset="0"/>
                <a:cs typeface="Arial" charset="0"/>
                <a:sym typeface="Arial"/>
              </a:rPr>
              <a:t>P</a:t>
            </a:r>
            <a:r>
              <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rPr>
              <a:t> et al. </a:t>
            </a:r>
            <a:r>
              <a:rPr lang="ro-RO" sz="2000" dirty="0" err="1">
                <a:latin typeface="Arial" charset="0"/>
                <a:ea typeface="Arial" charset="0"/>
                <a:cs typeface="Arial" charset="0"/>
              </a:rPr>
              <a:t>Curr</a:t>
            </a:r>
            <a:r>
              <a:rPr lang="ro-RO" sz="2000" dirty="0">
                <a:latin typeface="Arial" charset="0"/>
                <a:ea typeface="Arial" charset="0"/>
                <a:cs typeface="Arial" charset="0"/>
              </a:rPr>
              <a:t> </a:t>
            </a:r>
            <a:r>
              <a:rPr lang="ro-RO" sz="2000" dirty="0" err="1">
                <a:latin typeface="Arial" charset="0"/>
                <a:ea typeface="Arial" charset="0"/>
                <a:cs typeface="Arial" charset="0"/>
              </a:rPr>
              <a:t>Opin</a:t>
            </a:r>
            <a:r>
              <a:rPr lang="ro-RO" sz="2000" dirty="0">
                <a:latin typeface="Arial" charset="0"/>
                <a:ea typeface="Arial" charset="0"/>
                <a:cs typeface="Arial" charset="0"/>
              </a:rPr>
              <a:t> </a:t>
            </a:r>
            <a:r>
              <a:rPr lang="ro-RO" sz="2000" dirty="0" err="1">
                <a:latin typeface="Arial" charset="0"/>
                <a:ea typeface="Arial" charset="0"/>
                <a:cs typeface="Arial" charset="0"/>
              </a:rPr>
              <a:t>Crit</a:t>
            </a:r>
            <a:r>
              <a:rPr lang="ro-RO" sz="2000" dirty="0">
                <a:latin typeface="Arial" charset="0"/>
                <a:ea typeface="Arial" charset="0"/>
                <a:cs typeface="Arial" charset="0"/>
              </a:rPr>
              <a:t> Care. 2018 Dec;24(6):581-587</a:t>
            </a:r>
            <a:endPar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endParaRPr>
          </a:p>
        </p:txBody>
      </p:sp>
      <p:sp>
        <p:nvSpPr>
          <p:cNvPr id="8" name="CasellaDiTesto 7"/>
          <p:cNvSpPr txBox="1"/>
          <p:nvPr/>
        </p:nvSpPr>
        <p:spPr>
          <a:xfrm>
            <a:off x="3010678" y="1802347"/>
            <a:ext cx="316689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it-IT" sz="3200" dirty="0" err="1">
                <a:solidFill>
                  <a:srgbClr val="FFC000"/>
                </a:solidFill>
              </a:rPr>
              <a:t>Patient</a:t>
            </a:r>
            <a:r>
              <a:rPr lang="it-IT" sz="3200" dirty="0">
                <a:solidFill>
                  <a:srgbClr val="FFC000"/>
                </a:solidFill>
              </a:rPr>
              <a:t> </a:t>
            </a:r>
            <a:r>
              <a:rPr lang="it-IT" sz="3200" dirty="0" err="1">
                <a:solidFill>
                  <a:srgbClr val="FFC000"/>
                </a:solidFill>
              </a:rPr>
              <a:t>trajectory</a:t>
            </a:r>
            <a:endParaRPr kumimoji="0" lang="it-IT" sz="3200" b="0" i="0" u="none" strike="noStrike" cap="none" spc="0" normalizeH="0" baseline="0" dirty="0">
              <a:ln>
                <a:noFill/>
              </a:ln>
              <a:solidFill>
                <a:srgbClr val="FFC000"/>
              </a:solidFill>
              <a:effectLst/>
              <a:uFillTx/>
              <a:sym typeface="Arial"/>
            </a:endParaRPr>
          </a:p>
        </p:txBody>
      </p:sp>
      <p:pic>
        <p:nvPicPr>
          <p:cNvPr id="5" name="Immagine 4"/>
          <p:cNvPicPr>
            <a:picLocks noChangeAspect="1"/>
          </p:cNvPicPr>
          <p:nvPr/>
        </p:nvPicPr>
        <p:blipFill>
          <a:blip r:embed="rId3"/>
          <a:stretch>
            <a:fillRect/>
          </a:stretch>
        </p:blipFill>
        <p:spPr>
          <a:xfrm>
            <a:off x="149104" y="2602563"/>
            <a:ext cx="4386384" cy="4055347"/>
          </a:xfrm>
          <a:prstGeom prst="rect">
            <a:avLst/>
          </a:prstGeom>
        </p:spPr>
      </p:pic>
      <p:pic>
        <p:nvPicPr>
          <p:cNvPr id="7" name="Immagine 6"/>
          <p:cNvPicPr>
            <a:picLocks noChangeAspect="1"/>
          </p:cNvPicPr>
          <p:nvPr/>
        </p:nvPicPr>
        <p:blipFill>
          <a:blip r:embed="rId4"/>
          <a:stretch>
            <a:fillRect/>
          </a:stretch>
        </p:blipFill>
        <p:spPr>
          <a:xfrm>
            <a:off x="4594123" y="2602562"/>
            <a:ext cx="4469759" cy="4055347"/>
          </a:xfrm>
          <a:prstGeom prst="rect">
            <a:avLst/>
          </a:prstGeom>
        </p:spPr>
      </p:pic>
    </p:spTree>
    <p:extLst>
      <p:ext uri="{BB962C8B-B14F-4D97-AF65-F5344CB8AC3E}">
        <p14:creationId xmlns:p14="http://schemas.microsoft.com/office/powerpoint/2010/main" val="8483095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6041" y="-11388"/>
            <a:ext cx="9543343" cy="1077218"/>
          </a:xfrm>
          <a:prstGeom prst="rect">
            <a:avLst/>
          </a:prstGeom>
        </p:spPr>
        <p:txBody>
          <a:bodyPr wrap="square">
            <a:spAutoFit/>
          </a:bodyPr>
          <a:lstStyle/>
          <a:p>
            <a:pPr algn="ctr"/>
            <a:r>
              <a:rPr lang="it-IT" sz="3200" b="1" dirty="0">
                <a:solidFill>
                  <a:srgbClr val="FFFF00"/>
                </a:solidFill>
                <a:latin typeface="Avenir Book" charset="0"/>
                <a:ea typeface="Avenir Book" charset="0"/>
                <a:cs typeface="Avenir Book" charset="0"/>
              </a:rPr>
              <a:t>How to </a:t>
            </a:r>
            <a:r>
              <a:rPr lang="it-IT" sz="3200" b="1" dirty="0" err="1">
                <a:solidFill>
                  <a:srgbClr val="FFFF00"/>
                </a:solidFill>
                <a:latin typeface="Avenir Book" charset="0"/>
                <a:ea typeface="Avenir Book" charset="0"/>
                <a:cs typeface="Avenir Book" charset="0"/>
              </a:rPr>
              <a:t>optimize</a:t>
            </a:r>
            <a:r>
              <a:rPr lang="it-IT" sz="3200" b="1" dirty="0">
                <a:solidFill>
                  <a:srgbClr val="FFFF00"/>
                </a:solidFill>
                <a:latin typeface="Avenir Book" charset="0"/>
                <a:ea typeface="Avenir Book" charset="0"/>
                <a:cs typeface="Avenir Book" charset="0"/>
              </a:rPr>
              <a:t> </a:t>
            </a:r>
            <a:r>
              <a:rPr lang="it-IT" sz="3200" b="1" dirty="0" err="1">
                <a:solidFill>
                  <a:srgbClr val="FFFF00"/>
                </a:solidFill>
                <a:latin typeface="Avenir Book" charset="0"/>
                <a:ea typeface="Avenir Book" charset="0"/>
                <a:cs typeface="Avenir Book" charset="0"/>
              </a:rPr>
              <a:t>critical</a:t>
            </a:r>
            <a:r>
              <a:rPr lang="it-IT" sz="3200" b="1" dirty="0">
                <a:solidFill>
                  <a:srgbClr val="FFFF00"/>
                </a:solidFill>
                <a:latin typeface="Avenir Book" charset="0"/>
                <a:ea typeface="Avenir Book" charset="0"/>
                <a:cs typeface="Avenir Book" charset="0"/>
              </a:rPr>
              <a:t> care </a:t>
            </a:r>
            <a:r>
              <a:rPr lang="it-IT" sz="3200" b="1" dirty="0" err="1">
                <a:solidFill>
                  <a:srgbClr val="FFFF00"/>
                </a:solidFill>
                <a:latin typeface="Avenir Book" charset="0"/>
                <a:ea typeface="Avenir Book" charset="0"/>
                <a:cs typeface="Avenir Book" charset="0"/>
              </a:rPr>
              <a:t>resources</a:t>
            </a:r>
            <a:r>
              <a:rPr lang="it-IT" sz="3200" b="1" dirty="0">
                <a:solidFill>
                  <a:srgbClr val="FFFF00"/>
                </a:solidFill>
                <a:latin typeface="Avenir Book" charset="0"/>
                <a:ea typeface="Avenir Book" charset="0"/>
                <a:cs typeface="Avenir Book" charset="0"/>
              </a:rPr>
              <a:t> in </a:t>
            </a:r>
            <a:r>
              <a:rPr lang="it-IT" sz="3200" b="1" dirty="0" err="1">
                <a:solidFill>
                  <a:srgbClr val="FFFF00"/>
                </a:solidFill>
                <a:latin typeface="Avenir Book" charset="0"/>
                <a:ea typeface="Avenir Book" charset="0"/>
                <a:cs typeface="Avenir Book" charset="0"/>
              </a:rPr>
              <a:t>critically</a:t>
            </a:r>
            <a:r>
              <a:rPr lang="it-IT" sz="3200" b="1" dirty="0">
                <a:solidFill>
                  <a:srgbClr val="FFFF00"/>
                </a:solidFill>
                <a:latin typeface="Avenir Book" charset="0"/>
                <a:ea typeface="Avenir Book" charset="0"/>
                <a:cs typeface="Avenir Book" charset="0"/>
              </a:rPr>
              <a:t> </a:t>
            </a:r>
            <a:r>
              <a:rPr lang="it-IT" sz="3200" b="1" dirty="0" err="1">
                <a:solidFill>
                  <a:srgbClr val="FFFF00"/>
                </a:solidFill>
                <a:latin typeface="Avenir Book" charset="0"/>
                <a:ea typeface="Avenir Book" charset="0"/>
                <a:cs typeface="Avenir Book" charset="0"/>
              </a:rPr>
              <a:t>ill</a:t>
            </a:r>
            <a:r>
              <a:rPr lang="it-IT" sz="3200" b="1" dirty="0">
                <a:solidFill>
                  <a:srgbClr val="FFFF00"/>
                </a:solidFill>
                <a:latin typeface="Avenir Book" charset="0"/>
                <a:ea typeface="Avenir Book" charset="0"/>
                <a:cs typeface="Avenir Book" charset="0"/>
              </a:rPr>
              <a:t> </a:t>
            </a:r>
            <a:r>
              <a:rPr lang="it-IT" sz="3200" b="1" dirty="0" err="1">
                <a:solidFill>
                  <a:srgbClr val="FFFF00"/>
                </a:solidFill>
                <a:latin typeface="Avenir Book" charset="0"/>
                <a:ea typeface="Avenir Book" charset="0"/>
                <a:cs typeface="Avenir Book" charset="0"/>
              </a:rPr>
              <a:t>patients</a:t>
            </a:r>
            <a:r>
              <a:rPr lang="it-IT" sz="3200" b="1" dirty="0">
                <a:solidFill>
                  <a:srgbClr val="FFFF00"/>
                </a:solidFill>
                <a:latin typeface="Avenir Book" charset="0"/>
                <a:ea typeface="Avenir Book" charset="0"/>
                <a:cs typeface="Avenir Book" charset="0"/>
              </a:rPr>
              <a:t>: intensive care </a:t>
            </a:r>
            <a:r>
              <a:rPr lang="it-IT" sz="3200" b="1" dirty="0" err="1">
                <a:solidFill>
                  <a:srgbClr val="FFFF00"/>
                </a:solidFill>
                <a:latin typeface="Avenir Book" charset="0"/>
                <a:ea typeface="Avenir Book" charset="0"/>
                <a:cs typeface="Avenir Book" charset="0"/>
              </a:rPr>
              <a:t>without</a:t>
            </a:r>
            <a:r>
              <a:rPr lang="it-IT" sz="3200" b="1" dirty="0">
                <a:solidFill>
                  <a:srgbClr val="FFFF00"/>
                </a:solidFill>
                <a:latin typeface="Avenir Book" charset="0"/>
                <a:ea typeface="Avenir Book" charset="0"/>
                <a:cs typeface="Avenir Book" charset="0"/>
              </a:rPr>
              <a:t> </a:t>
            </a:r>
            <a:r>
              <a:rPr lang="it-IT" sz="3200" b="1" dirty="0" err="1">
                <a:solidFill>
                  <a:srgbClr val="FFFF00"/>
                </a:solidFill>
                <a:latin typeface="Avenir Book" charset="0"/>
                <a:ea typeface="Avenir Book" charset="0"/>
                <a:cs typeface="Avenir Book" charset="0"/>
              </a:rPr>
              <a:t>physical</a:t>
            </a:r>
            <a:r>
              <a:rPr lang="it-IT" sz="3200" b="1" dirty="0">
                <a:solidFill>
                  <a:srgbClr val="FFFF00"/>
                </a:solidFill>
                <a:latin typeface="Avenir Book" charset="0"/>
                <a:ea typeface="Avenir Book" charset="0"/>
                <a:cs typeface="Avenir Book" charset="0"/>
              </a:rPr>
              <a:t> </a:t>
            </a:r>
            <a:r>
              <a:rPr lang="it-IT" sz="3200" b="1" dirty="0" err="1">
                <a:solidFill>
                  <a:srgbClr val="FFFF00"/>
                </a:solidFill>
                <a:latin typeface="Avenir Book" charset="0"/>
                <a:ea typeface="Avenir Book" charset="0"/>
                <a:cs typeface="Avenir Book" charset="0"/>
              </a:rPr>
              <a:t>borders</a:t>
            </a:r>
            <a:endParaRPr lang="it-IT" sz="3200" b="1" dirty="0">
              <a:solidFill>
                <a:srgbClr val="FFFF00"/>
              </a:solidFill>
              <a:latin typeface="Avenir Book" charset="0"/>
              <a:ea typeface="Avenir Book" charset="0"/>
              <a:cs typeface="Avenir Book" charset="0"/>
            </a:endParaRPr>
          </a:p>
        </p:txBody>
      </p:sp>
      <p:sp>
        <p:nvSpPr>
          <p:cNvPr id="3" name="Line 4"/>
          <p:cNvSpPr>
            <a:spLocks noChangeShapeType="1"/>
          </p:cNvSpPr>
          <p:nvPr/>
        </p:nvSpPr>
        <p:spPr bwMode="auto">
          <a:xfrm>
            <a:off x="214313" y="1639836"/>
            <a:ext cx="864235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 name="CasellaDiTesto 7"/>
          <p:cNvSpPr txBox="1"/>
          <p:nvPr/>
        </p:nvSpPr>
        <p:spPr>
          <a:xfrm>
            <a:off x="925045" y="1694624"/>
            <a:ext cx="722088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it-IT" sz="3200" dirty="0">
                <a:solidFill>
                  <a:srgbClr val="FFC000"/>
                </a:solidFill>
              </a:rPr>
              <a:t>Hospital - Intensive Care Unit Interface</a:t>
            </a:r>
            <a:endParaRPr kumimoji="0" lang="it-IT" sz="3200" b="0" i="0" u="none" strike="noStrike" cap="none" spc="0" normalizeH="0" baseline="0" dirty="0">
              <a:ln>
                <a:noFill/>
              </a:ln>
              <a:solidFill>
                <a:srgbClr val="FFC000"/>
              </a:solidFill>
              <a:effectLst/>
              <a:uFillTx/>
              <a:sym typeface="Arial"/>
            </a:endParaRPr>
          </a:p>
        </p:txBody>
      </p:sp>
      <p:pic>
        <p:nvPicPr>
          <p:cNvPr id="10" name="Immagine 9"/>
          <p:cNvPicPr>
            <a:picLocks noChangeAspect="1"/>
          </p:cNvPicPr>
          <p:nvPr/>
        </p:nvPicPr>
        <p:blipFill>
          <a:blip r:embed="rId2"/>
          <a:stretch>
            <a:fillRect/>
          </a:stretch>
        </p:blipFill>
        <p:spPr>
          <a:xfrm>
            <a:off x="130629" y="2334184"/>
            <a:ext cx="4288971" cy="4382302"/>
          </a:xfrm>
          <a:prstGeom prst="rect">
            <a:avLst/>
          </a:prstGeom>
        </p:spPr>
      </p:pic>
      <p:pic>
        <p:nvPicPr>
          <p:cNvPr id="11" name="Immagine 10"/>
          <p:cNvPicPr>
            <a:picLocks noChangeAspect="1"/>
          </p:cNvPicPr>
          <p:nvPr/>
        </p:nvPicPr>
        <p:blipFill>
          <a:blip r:embed="rId3"/>
          <a:stretch>
            <a:fillRect/>
          </a:stretch>
        </p:blipFill>
        <p:spPr>
          <a:xfrm>
            <a:off x="4517572" y="2334184"/>
            <a:ext cx="4494046" cy="4382302"/>
          </a:xfrm>
          <a:prstGeom prst="rect">
            <a:avLst/>
          </a:prstGeom>
        </p:spPr>
      </p:pic>
      <p:sp>
        <p:nvSpPr>
          <p:cNvPr id="12" name="CasellaDiTesto 11"/>
          <p:cNvSpPr txBox="1"/>
          <p:nvPr/>
        </p:nvSpPr>
        <p:spPr>
          <a:xfrm>
            <a:off x="1091378" y="1065830"/>
            <a:ext cx="685238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45719" tIns="45719" rIns="45719" bIns="4571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r>
              <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rPr>
              <a:t>Pelosi </a:t>
            </a:r>
            <a:r>
              <a:rPr kumimoji="0" lang="it-IT" sz="2000" b="0" i="0" u="none" strike="noStrike" cap="none" spc="0" normalizeH="0" baseline="0" dirty="0" err="1">
                <a:ln>
                  <a:noFill/>
                </a:ln>
                <a:solidFill>
                  <a:srgbClr val="FFFFFF"/>
                </a:solidFill>
                <a:effectLst/>
                <a:uFillTx/>
                <a:latin typeface="Arial" charset="0"/>
                <a:ea typeface="Arial" charset="0"/>
                <a:cs typeface="Arial" charset="0"/>
                <a:sym typeface="Arial"/>
              </a:rPr>
              <a:t>P</a:t>
            </a:r>
            <a:r>
              <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rPr>
              <a:t> et al. </a:t>
            </a:r>
            <a:r>
              <a:rPr lang="ro-RO" sz="2000" dirty="0" err="1">
                <a:latin typeface="Arial" charset="0"/>
                <a:ea typeface="Arial" charset="0"/>
                <a:cs typeface="Arial" charset="0"/>
              </a:rPr>
              <a:t>Curr</a:t>
            </a:r>
            <a:r>
              <a:rPr lang="ro-RO" sz="2000" dirty="0">
                <a:latin typeface="Arial" charset="0"/>
                <a:ea typeface="Arial" charset="0"/>
                <a:cs typeface="Arial" charset="0"/>
              </a:rPr>
              <a:t> </a:t>
            </a:r>
            <a:r>
              <a:rPr lang="ro-RO" sz="2000" dirty="0" err="1">
                <a:latin typeface="Arial" charset="0"/>
                <a:ea typeface="Arial" charset="0"/>
                <a:cs typeface="Arial" charset="0"/>
              </a:rPr>
              <a:t>Opin</a:t>
            </a:r>
            <a:r>
              <a:rPr lang="ro-RO" sz="2000" dirty="0">
                <a:latin typeface="Arial" charset="0"/>
                <a:ea typeface="Arial" charset="0"/>
                <a:cs typeface="Arial" charset="0"/>
              </a:rPr>
              <a:t> </a:t>
            </a:r>
            <a:r>
              <a:rPr lang="ro-RO" sz="2000" dirty="0" err="1">
                <a:latin typeface="Arial" charset="0"/>
                <a:ea typeface="Arial" charset="0"/>
                <a:cs typeface="Arial" charset="0"/>
              </a:rPr>
              <a:t>Crit</a:t>
            </a:r>
            <a:r>
              <a:rPr lang="ro-RO" sz="2000" dirty="0">
                <a:latin typeface="Arial" charset="0"/>
                <a:ea typeface="Arial" charset="0"/>
                <a:cs typeface="Arial" charset="0"/>
              </a:rPr>
              <a:t> Care. 2018 Dec;24(6):581-587</a:t>
            </a:r>
            <a:endParaRPr kumimoji="0" lang="it-IT" sz="2000" b="0" i="0" u="none" strike="noStrike" cap="none" spc="0" normalizeH="0" baseline="0" dirty="0">
              <a:ln>
                <a:noFill/>
              </a:ln>
              <a:solidFill>
                <a:srgbClr val="FFFFFF"/>
              </a:solidFill>
              <a:effectLst/>
              <a:uFillTx/>
              <a:latin typeface="Arial" charset="0"/>
              <a:ea typeface="Arial" charset="0"/>
              <a:cs typeface="Arial" charset="0"/>
              <a:sym typeface="Arial"/>
            </a:endParaRPr>
          </a:p>
        </p:txBody>
      </p:sp>
    </p:spTree>
    <p:extLst>
      <p:ext uri="{BB962C8B-B14F-4D97-AF65-F5344CB8AC3E}">
        <p14:creationId xmlns:p14="http://schemas.microsoft.com/office/powerpoint/2010/main" val="4476895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solidFill>
                  <a:schemeClr val="bg1">
                    <a:lumMod val="65000"/>
                    <a:lumOff val="35000"/>
                  </a:schemeClr>
                </a:solidFill>
                <a:latin typeface="Arial" charset="0"/>
                <a:cs typeface="Arial" charset="0"/>
              </a:rPr>
              <a:t>Atelectasis in the perioperative period</a:t>
            </a:r>
          </a:p>
          <a:p>
            <a:pPr marL="457200" indent="-457200">
              <a:buFont typeface="Arial" charset="0"/>
              <a:buChar char="•"/>
            </a:pPr>
            <a:r>
              <a:rPr lang="en-US" sz="2800" dirty="0">
                <a:solidFill>
                  <a:schemeClr val="bg1">
                    <a:lumMod val="65000"/>
                    <a:lumOff val="35000"/>
                  </a:schemeClr>
                </a:solidFill>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
        <p:nvSpPr>
          <p:cNvPr id="2" name="CasellaDiTesto 1"/>
          <p:cNvSpPr txBox="1"/>
          <p:nvPr/>
        </p:nvSpPr>
        <p:spPr>
          <a:xfrm>
            <a:off x="9221821" y="5632315"/>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003364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Line 5"/>
          <p:cNvSpPr>
            <a:spLocks noChangeShapeType="1"/>
          </p:cNvSpPr>
          <p:nvPr/>
        </p:nvSpPr>
        <p:spPr bwMode="auto">
          <a:xfrm>
            <a:off x="179388" y="1557338"/>
            <a:ext cx="878522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3250" name="Rettangolo 2"/>
          <p:cNvSpPr>
            <a:spLocks noChangeArrowheads="1"/>
          </p:cNvSpPr>
          <p:nvPr/>
        </p:nvSpPr>
        <p:spPr bwMode="auto">
          <a:xfrm>
            <a:off x="-370371" y="455484"/>
            <a:ext cx="992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de-DE" altLang="it-IT" sz="2000" dirty="0">
                <a:latin typeface="Arial" charset="0"/>
              </a:rPr>
              <a:t>Ball </a:t>
            </a:r>
            <a:r>
              <a:rPr lang="de-DE" altLang="it-IT" sz="2000" dirty="0" err="1">
                <a:latin typeface="Arial" charset="0"/>
              </a:rPr>
              <a:t>L.et</a:t>
            </a:r>
            <a:r>
              <a:rPr lang="de-DE" altLang="it-IT" sz="2000" dirty="0">
                <a:latin typeface="Arial" charset="0"/>
              </a:rPr>
              <a:t> al. </a:t>
            </a:r>
            <a:r>
              <a:rPr lang="pt-BR" altLang="it-IT" sz="2000" dirty="0">
                <a:latin typeface="Arial" charset="0"/>
              </a:rPr>
              <a:t>Minerva </a:t>
            </a:r>
            <a:r>
              <a:rPr lang="pt-BR" altLang="it-IT" sz="2000" dirty="0" err="1">
                <a:latin typeface="Arial" charset="0"/>
              </a:rPr>
              <a:t>Anestesiol</a:t>
            </a:r>
            <a:r>
              <a:rPr lang="pt-BR" altLang="it-IT" sz="2000" dirty="0">
                <a:latin typeface="Arial" charset="0"/>
              </a:rPr>
              <a:t>. 2016 Mar;82(3):265-7</a:t>
            </a:r>
            <a:endParaRPr lang="it-IT" altLang="it-IT" sz="2000" dirty="0">
              <a:latin typeface="Arial" charset="0"/>
            </a:endParaRPr>
          </a:p>
        </p:txBody>
      </p:sp>
      <p:sp>
        <p:nvSpPr>
          <p:cNvPr id="53251" name="Rettangolo 2"/>
          <p:cNvSpPr>
            <a:spLocks noChangeArrowheads="1"/>
          </p:cNvSpPr>
          <p:nvPr/>
        </p:nvSpPr>
        <p:spPr bwMode="auto">
          <a:xfrm>
            <a:off x="-111332" y="-72439"/>
            <a:ext cx="93984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dirty="0" err="1">
                <a:solidFill>
                  <a:srgbClr val="FFFF00"/>
                </a:solidFill>
                <a:latin typeface="Arial" charset="0"/>
              </a:rPr>
              <a:t>Protective</a:t>
            </a:r>
            <a:r>
              <a:rPr lang="it-IT" altLang="it-IT" dirty="0">
                <a:solidFill>
                  <a:srgbClr val="FFFF00"/>
                </a:solidFill>
                <a:latin typeface="Arial" charset="0"/>
              </a:rPr>
              <a:t> </a:t>
            </a:r>
            <a:r>
              <a:rPr lang="it-IT" altLang="it-IT" dirty="0" err="1">
                <a:solidFill>
                  <a:srgbClr val="FFFF00"/>
                </a:solidFill>
                <a:latin typeface="Arial" charset="0"/>
              </a:rPr>
              <a:t>ventilation</a:t>
            </a:r>
            <a:r>
              <a:rPr lang="it-IT" altLang="it-IT" dirty="0">
                <a:solidFill>
                  <a:srgbClr val="FFFF00"/>
                </a:solidFill>
                <a:latin typeface="Arial" charset="0"/>
              </a:rPr>
              <a:t> </a:t>
            </a:r>
            <a:r>
              <a:rPr lang="it-IT" altLang="it-IT" dirty="0" err="1">
                <a:solidFill>
                  <a:srgbClr val="FFFF00"/>
                </a:solidFill>
                <a:latin typeface="Arial" charset="0"/>
              </a:rPr>
              <a:t>is</a:t>
            </a:r>
            <a:r>
              <a:rPr lang="it-IT" altLang="it-IT" dirty="0">
                <a:solidFill>
                  <a:srgbClr val="FFFF00"/>
                </a:solidFill>
                <a:latin typeface="Arial" charset="0"/>
              </a:rPr>
              <a:t> just </a:t>
            </a:r>
            <a:r>
              <a:rPr lang="it-IT" altLang="it-IT" dirty="0" err="1">
                <a:solidFill>
                  <a:srgbClr val="FFFF00"/>
                </a:solidFill>
                <a:latin typeface="Arial" charset="0"/>
              </a:rPr>
              <a:t>one</a:t>
            </a:r>
            <a:r>
              <a:rPr lang="it-IT" altLang="it-IT" dirty="0">
                <a:solidFill>
                  <a:srgbClr val="FFFF00"/>
                </a:solidFill>
                <a:latin typeface="Arial" charset="0"/>
              </a:rPr>
              <a:t> card of the puzzle</a:t>
            </a:r>
          </a:p>
        </p:txBody>
      </p:sp>
      <p:sp>
        <p:nvSpPr>
          <p:cNvPr id="53252" name="Rettangolo 2"/>
          <p:cNvSpPr>
            <a:spLocks noChangeArrowheads="1"/>
          </p:cNvSpPr>
          <p:nvPr/>
        </p:nvSpPr>
        <p:spPr bwMode="auto">
          <a:xfrm>
            <a:off x="-384175" y="801612"/>
            <a:ext cx="9925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None/>
            </a:pPr>
            <a:r>
              <a:rPr lang="de-DE" altLang="it-IT" sz="2000" dirty="0">
                <a:latin typeface="Arial" charset="0"/>
                <a:ea typeface="Arial" charset="0"/>
                <a:cs typeface="Arial" charset="0"/>
              </a:rPr>
              <a:t>Ball L. et al. </a:t>
            </a:r>
            <a:r>
              <a:rPr lang="ro-RO" sz="2000" dirty="0" err="1">
                <a:latin typeface="Arial" charset="0"/>
                <a:ea typeface="Arial" charset="0"/>
                <a:cs typeface="Arial" charset="0"/>
              </a:rPr>
              <a:t>Curr</a:t>
            </a:r>
            <a:r>
              <a:rPr lang="ro-RO" sz="2000" dirty="0">
                <a:latin typeface="Arial" charset="0"/>
                <a:ea typeface="Arial" charset="0"/>
                <a:cs typeface="Arial" charset="0"/>
              </a:rPr>
              <a:t> </a:t>
            </a:r>
            <a:r>
              <a:rPr lang="ro-RO" sz="2000" dirty="0" err="1">
                <a:latin typeface="Arial" charset="0"/>
                <a:ea typeface="Arial" charset="0"/>
                <a:cs typeface="Arial" charset="0"/>
              </a:rPr>
              <a:t>Opin</a:t>
            </a:r>
            <a:r>
              <a:rPr lang="ro-RO" sz="2000" dirty="0">
                <a:latin typeface="Arial" charset="0"/>
                <a:ea typeface="Arial" charset="0"/>
                <a:cs typeface="Arial" charset="0"/>
              </a:rPr>
              <a:t> </a:t>
            </a:r>
            <a:r>
              <a:rPr lang="ro-RO" sz="2000" dirty="0" err="1">
                <a:latin typeface="Arial" charset="0"/>
                <a:ea typeface="Arial" charset="0"/>
                <a:cs typeface="Arial" charset="0"/>
              </a:rPr>
              <a:t>Crit</a:t>
            </a:r>
            <a:r>
              <a:rPr lang="ro-RO" sz="2000" dirty="0">
                <a:latin typeface="Arial" charset="0"/>
                <a:ea typeface="Arial" charset="0"/>
                <a:cs typeface="Arial" charset="0"/>
              </a:rPr>
              <a:t> Care 2016, 22:379–385</a:t>
            </a:r>
            <a:endParaRPr lang="it-IT" altLang="it-IT" sz="2000" dirty="0">
              <a:latin typeface="Arial" charset="0"/>
              <a:ea typeface="Arial" charset="0"/>
              <a:cs typeface="Arial" charset="0"/>
            </a:endParaRPr>
          </a:p>
        </p:txBody>
      </p:sp>
      <p:pic>
        <p:nvPicPr>
          <p:cNvPr id="53253"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1625600"/>
            <a:ext cx="9144000" cy="492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5168901" y="4555065"/>
            <a:ext cx="2106439" cy="335315"/>
          </a:xfrm>
          <a:prstGeom prst="rect">
            <a:avLst/>
          </a:prstGeom>
          <a:solidFill>
            <a:srgbClr val="FF0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940725" y="1117540"/>
            <a:ext cx="10491789" cy="446276"/>
          </a:xfrm>
          <a:prstGeom prst="rect">
            <a:avLst/>
          </a:prstGeom>
        </p:spPr>
        <p:txBody>
          <a:bodyPr wrap="square">
            <a:spAutoFit/>
          </a:bodyPr>
          <a:lstStyle/>
          <a:p>
            <a:pPr lvl="0">
              <a:lnSpc>
                <a:spcPct val="115000"/>
              </a:lnSpc>
              <a:spcBef>
                <a:spcPts val="10"/>
              </a:spcBef>
              <a:spcAft>
                <a:spcPts val="10"/>
              </a:spcAft>
            </a:pPr>
            <a:r>
              <a:rPr lang="it-IT" sz="2000" dirty="0">
                <a:latin typeface="Arial" charset="0"/>
                <a:ea typeface="Arial" charset="0"/>
                <a:cs typeface="Arial" charset="0"/>
              </a:rPr>
              <a:t>Ball L et al. Minerva </a:t>
            </a:r>
            <a:r>
              <a:rPr lang="it-IT" sz="2000" dirty="0" err="1">
                <a:latin typeface="Arial" charset="0"/>
                <a:ea typeface="Arial" charset="0"/>
                <a:cs typeface="Arial" charset="0"/>
              </a:rPr>
              <a:t>Anestesiol</a:t>
            </a:r>
            <a:r>
              <a:rPr lang="it-IT" sz="2000" dirty="0">
                <a:latin typeface="Arial" charset="0"/>
                <a:ea typeface="Arial" charset="0"/>
                <a:cs typeface="Arial" charset="0"/>
              </a:rPr>
              <a:t>. 2017 </a:t>
            </a:r>
            <a:r>
              <a:rPr lang="mr-IN" sz="2000" dirty="0">
                <a:latin typeface="Arial" charset="0"/>
                <a:ea typeface="Arial" charset="0"/>
                <a:cs typeface="Arial" charset="0"/>
              </a:rPr>
              <a:t>Oct;83(10):1075-1088</a:t>
            </a:r>
            <a:endParaRPr lang="it-IT" sz="2000" dirty="0">
              <a:effectLst/>
              <a:latin typeface="Arial" charset="0"/>
              <a:ea typeface="Arial" charset="0"/>
              <a:cs typeface="Arial" charset="0"/>
            </a:endParaRPr>
          </a:p>
        </p:txBody>
      </p:sp>
      <p:sp>
        <p:nvSpPr>
          <p:cNvPr id="10" name="Rectangle 2"/>
          <p:cNvSpPr txBox="1">
            <a:spLocks noChangeArrowheads="1"/>
          </p:cNvSpPr>
          <p:nvPr/>
        </p:nvSpPr>
        <p:spPr bwMode="auto">
          <a:xfrm>
            <a:off x="0" y="6515100"/>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
        <p:nvSpPr>
          <p:cNvPr id="2" name="CasellaDiTesto 1"/>
          <p:cNvSpPr txBox="1"/>
          <p:nvPr/>
        </p:nvSpPr>
        <p:spPr>
          <a:xfrm>
            <a:off x="5140499" y="3847832"/>
            <a:ext cx="3853325" cy="307777"/>
          </a:xfrm>
          <a:prstGeom prst="rect">
            <a:avLst/>
          </a:prstGeom>
          <a:noFill/>
          <a:ln>
            <a:solidFill>
              <a:schemeClr val="bg1"/>
            </a:solidFill>
          </a:ln>
        </p:spPr>
        <p:txBody>
          <a:bodyPr wrap="square" rtlCol="0">
            <a:spAutoFit/>
          </a:bodyPr>
          <a:lstStyle/>
          <a:p>
            <a:r>
              <a:rPr lang="it-IT" sz="1400" dirty="0" err="1">
                <a:solidFill>
                  <a:schemeClr val="bg1"/>
                </a:solidFill>
              </a:rPr>
              <a:t>Hemodynamic</a:t>
            </a:r>
            <a:r>
              <a:rPr lang="it-IT" sz="1400" dirty="0">
                <a:solidFill>
                  <a:schemeClr val="bg1"/>
                </a:solidFill>
              </a:rPr>
              <a:t> </a:t>
            </a:r>
            <a:r>
              <a:rPr lang="it-IT" sz="1400" dirty="0" err="1">
                <a:solidFill>
                  <a:schemeClr val="bg1"/>
                </a:solidFill>
              </a:rPr>
              <a:t>monitoring</a:t>
            </a:r>
            <a:endParaRPr lang="it-IT" sz="1400" dirty="0">
              <a:solidFill>
                <a:schemeClr val="bg1"/>
              </a:solidFill>
            </a:endParaRPr>
          </a:p>
        </p:txBody>
      </p:sp>
      <p:sp>
        <p:nvSpPr>
          <p:cNvPr id="11" name="CasellaDiTesto 10"/>
          <p:cNvSpPr txBox="1"/>
          <p:nvPr/>
        </p:nvSpPr>
        <p:spPr>
          <a:xfrm>
            <a:off x="5168900" y="5564641"/>
            <a:ext cx="3824924" cy="307777"/>
          </a:xfrm>
          <a:prstGeom prst="rect">
            <a:avLst/>
          </a:prstGeom>
          <a:noFill/>
          <a:ln>
            <a:solidFill>
              <a:schemeClr val="bg1"/>
            </a:solidFill>
          </a:ln>
        </p:spPr>
        <p:txBody>
          <a:bodyPr wrap="square" rtlCol="0">
            <a:spAutoFit/>
          </a:bodyPr>
          <a:lstStyle/>
          <a:p>
            <a:pPr algn="ctr"/>
            <a:r>
              <a:rPr lang="it-IT" sz="1400" dirty="0" err="1">
                <a:solidFill>
                  <a:schemeClr val="bg1"/>
                </a:solidFill>
              </a:rPr>
              <a:t>Fluids</a:t>
            </a:r>
            <a:r>
              <a:rPr lang="it-IT" sz="1400" dirty="0">
                <a:solidFill>
                  <a:schemeClr val="bg1"/>
                </a:solidFill>
              </a:rPr>
              <a:t> management</a:t>
            </a:r>
          </a:p>
        </p:txBody>
      </p:sp>
      <p:sp>
        <p:nvSpPr>
          <p:cNvPr id="12" name="Rettangolo 11"/>
          <p:cNvSpPr/>
          <p:nvPr/>
        </p:nvSpPr>
        <p:spPr>
          <a:xfrm>
            <a:off x="5877892" y="1778939"/>
            <a:ext cx="1662595" cy="512131"/>
          </a:xfrm>
          <a:prstGeom prst="rect">
            <a:avLst/>
          </a:prstGeom>
          <a:solidFill>
            <a:srgbClr val="FF0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04657357"/>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magine 2" descr="foto rischi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75545" y="885913"/>
            <a:ext cx="6792912" cy="5094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umetto 4 1"/>
          <p:cNvSpPr/>
          <p:nvPr/>
        </p:nvSpPr>
        <p:spPr>
          <a:xfrm>
            <a:off x="2863121" y="914401"/>
            <a:ext cx="5879434" cy="317809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3632012" y="1569754"/>
            <a:ext cx="4298794" cy="2154436"/>
          </a:xfrm>
          <a:prstGeom prst="rect">
            <a:avLst/>
          </a:prstGeom>
        </p:spPr>
        <p:txBody>
          <a:bodyPr wrap="square">
            <a:spAutoFit/>
          </a:bodyPr>
          <a:lstStyle/>
          <a:p>
            <a:pPr algn="ctr"/>
            <a:r>
              <a:rPr lang="it-IT" sz="2800" b="1" dirty="0" err="1">
                <a:latin typeface="Arial" charset="0"/>
                <a:cs typeface="Arial" charset="0"/>
              </a:rPr>
              <a:t>Postoperative</a:t>
            </a:r>
            <a:r>
              <a:rPr lang="it-IT" sz="2800" b="1" dirty="0">
                <a:latin typeface="Arial" charset="0"/>
                <a:cs typeface="Arial" charset="0"/>
              </a:rPr>
              <a:t> </a:t>
            </a:r>
            <a:r>
              <a:rPr lang="it-IT" sz="2800" b="1" dirty="0" err="1">
                <a:latin typeface="Arial" charset="0"/>
                <a:cs typeface="Arial" charset="0"/>
              </a:rPr>
              <a:t>Pulmonary</a:t>
            </a:r>
            <a:r>
              <a:rPr lang="it-IT" sz="2800" b="1" dirty="0">
                <a:latin typeface="Arial" charset="0"/>
                <a:cs typeface="Arial" charset="0"/>
              </a:rPr>
              <a:t> </a:t>
            </a:r>
            <a:r>
              <a:rPr lang="it-IT" sz="2800" b="1" dirty="0" err="1">
                <a:latin typeface="Arial" charset="0"/>
                <a:cs typeface="Arial" charset="0"/>
              </a:rPr>
              <a:t>Complications</a:t>
            </a:r>
            <a:endParaRPr lang="it-IT" sz="2800" b="1" dirty="0">
              <a:latin typeface="Arial" charset="0"/>
              <a:cs typeface="Arial" charset="0"/>
            </a:endParaRPr>
          </a:p>
          <a:p>
            <a:pPr algn="ctr"/>
            <a:endParaRPr lang="it-IT" b="1" dirty="0">
              <a:latin typeface="Arial" charset="0"/>
              <a:cs typeface="Arial" charset="0"/>
            </a:endParaRPr>
          </a:p>
          <a:p>
            <a:pPr algn="ctr"/>
            <a:r>
              <a:rPr lang="it-IT" sz="3200" b="1" dirty="0">
                <a:solidFill>
                  <a:srgbClr val="FFFF00"/>
                </a:solidFill>
                <a:latin typeface="Arial" charset="0"/>
                <a:cs typeface="Arial" charset="0"/>
              </a:rPr>
              <a:t>A Reality !</a:t>
            </a:r>
          </a:p>
        </p:txBody>
      </p:sp>
    </p:spTree>
    <p:extLst>
      <p:ext uri="{BB962C8B-B14F-4D97-AF65-F5344CB8AC3E}">
        <p14:creationId xmlns:p14="http://schemas.microsoft.com/office/powerpoint/2010/main" val="1927148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Line 7"/>
          <p:cNvSpPr>
            <a:spLocks noChangeShapeType="1"/>
          </p:cNvSpPr>
          <p:nvPr/>
        </p:nvSpPr>
        <p:spPr bwMode="auto">
          <a:xfrm>
            <a:off x="71438" y="1456892"/>
            <a:ext cx="878522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20482" name="Ovale 7"/>
          <p:cNvSpPr>
            <a:spLocks noChangeArrowheads="1"/>
          </p:cNvSpPr>
          <p:nvPr/>
        </p:nvSpPr>
        <p:spPr bwMode="auto">
          <a:xfrm>
            <a:off x="3071813" y="2928938"/>
            <a:ext cx="914400" cy="5191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endParaRPr lang="it-IT" altLang="it-IT" sz="2400"/>
          </a:p>
        </p:txBody>
      </p:sp>
      <p:pic>
        <p:nvPicPr>
          <p:cNvPr id="20483"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3450" y="163513"/>
            <a:ext cx="17526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CasellaDiTesto 3"/>
          <p:cNvSpPr txBox="1">
            <a:spLocks noChangeArrowheads="1"/>
          </p:cNvSpPr>
          <p:nvPr/>
        </p:nvSpPr>
        <p:spPr bwMode="auto">
          <a:xfrm>
            <a:off x="1925638" y="557213"/>
            <a:ext cx="5314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800">
                <a:solidFill>
                  <a:srgbClr val="FFFF00"/>
                </a:solidFill>
              </a:rPr>
              <a:t>European Surgical Outcomes Study</a:t>
            </a:r>
          </a:p>
        </p:txBody>
      </p:sp>
      <p:pic>
        <p:nvPicPr>
          <p:cNvPr id="20485"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204788"/>
            <a:ext cx="16557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CasellaDiTesto 13"/>
          <p:cNvSpPr txBox="1">
            <a:spLocks noChangeArrowheads="1"/>
          </p:cNvSpPr>
          <p:nvPr/>
        </p:nvSpPr>
        <p:spPr bwMode="auto">
          <a:xfrm>
            <a:off x="3563938" y="-25400"/>
            <a:ext cx="1695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4000">
                <a:solidFill>
                  <a:srgbClr val="FFFF00"/>
                </a:solidFill>
              </a:rPr>
              <a:t>EuSOS</a:t>
            </a:r>
          </a:p>
        </p:txBody>
      </p:sp>
      <p:pic>
        <p:nvPicPr>
          <p:cNvPr id="20487"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3" y="1556905"/>
            <a:ext cx="9144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53975" y="3759201"/>
            <a:ext cx="9852025" cy="3478213"/>
          </a:xfrm>
          <a:prstGeom prst="rect">
            <a:avLst/>
          </a:prstGeom>
          <a:noFill/>
        </p:spPr>
        <p:txBody>
          <a:bodyPr>
            <a:spAutoFit/>
          </a:bodyPr>
          <a:lstStyle/>
          <a:p>
            <a:pPr marL="571500" indent="-571500">
              <a:buFontTx/>
              <a:buChar char="-"/>
              <a:defRPr/>
            </a:pPr>
            <a:r>
              <a:rPr lang="it-IT" sz="3600" dirty="0">
                <a:solidFill>
                  <a:srgbClr val="FFFF00"/>
                </a:solidFill>
                <a:latin typeface="Arial"/>
                <a:cs typeface="Arial"/>
              </a:rPr>
              <a:t>In-Hospital </a:t>
            </a:r>
            <a:r>
              <a:rPr lang="it-IT" sz="3600" dirty="0" err="1">
                <a:solidFill>
                  <a:srgbClr val="FFFF00"/>
                </a:solidFill>
                <a:latin typeface="Arial"/>
                <a:cs typeface="Arial"/>
              </a:rPr>
              <a:t>Mortality</a:t>
            </a:r>
            <a:r>
              <a:rPr lang="it-IT" sz="3600" dirty="0">
                <a:solidFill>
                  <a:srgbClr val="FFFF00"/>
                </a:solidFill>
                <a:latin typeface="Arial"/>
                <a:cs typeface="Arial"/>
              </a:rPr>
              <a:t> </a:t>
            </a:r>
            <a:r>
              <a:rPr lang="it-IT" sz="3600" dirty="0" err="1">
                <a:solidFill>
                  <a:srgbClr val="FFFF00"/>
                </a:solidFill>
                <a:latin typeface="Arial"/>
                <a:cs typeface="Arial"/>
              </a:rPr>
              <a:t>is</a:t>
            </a:r>
            <a:r>
              <a:rPr lang="it-IT" sz="3600" dirty="0">
                <a:solidFill>
                  <a:srgbClr val="FFFF00"/>
                </a:solidFill>
                <a:latin typeface="Arial"/>
                <a:cs typeface="Arial"/>
              </a:rPr>
              <a:t> HIGH (3 – 4 % !!)</a:t>
            </a:r>
          </a:p>
          <a:p>
            <a:pPr marL="571500" indent="-571500">
              <a:buFontTx/>
              <a:buChar char="-"/>
              <a:defRPr/>
            </a:pPr>
            <a:r>
              <a:rPr lang="it-IT" sz="3600" dirty="0">
                <a:solidFill>
                  <a:srgbClr val="FFFFFF"/>
                </a:solidFill>
                <a:latin typeface="Arial"/>
                <a:cs typeface="Arial"/>
              </a:rPr>
              <a:t>High </a:t>
            </a:r>
            <a:r>
              <a:rPr lang="it-IT" sz="3600" dirty="0" err="1">
                <a:solidFill>
                  <a:srgbClr val="FFFFFF"/>
                </a:solidFill>
                <a:latin typeface="Arial"/>
                <a:cs typeface="Arial"/>
              </a:rPr>
              <a:t>Mortality</a:t>
            </a:r>
            <a:r>
              <a:rPr lang="it-IT" sz="3600" dirty="0">
                <a:solidFill>
                  <a:srgbClr val="FFFFFF"/>
                </a:solidFill>
                <a:latin typeface="Arial"/>
                <a:cs typeface="Arial"/>
              </a:rPr>
              <a:t> in the </a:t>
            </a:r>
            <a:r>
              <a:rPr lang="it-IT" sz="3600" dirty="0" err="1">
                <a:solidFill>
                  <a:srgbClr val="FFFFFF"/>
                </a:solidFill>
                <a:latin typeface="Arial"/>
                <a:cs typeface="Arial"/>
              </a:rPr>
              <a:t>Ward</a:t>
            </a:r>
            <a:r>
              <a:rPr lang="it-IT" sz="3600" dirty="0">
                <a:solidFill>
                  <a:srgbClr val="FFFFFF"/>
                </a:solidFill>
                <a:latin typeface="Arial"/>
                <a:cs typeface="Arial"/>
              </a:rPr>
              <a:t> (10-15%) </a:t>
            </a:r>
          </a:p>
          <a:p>
            <a:pPr marL="571500" indent="-571500">
              <a:buFontTx/>
              <a:buChar char="-"/>
              <a:defRPr/>
            </a:pPr>
            <a:r>
              <a:rPr lang="it-IT" sz="3600" dirty="0">
                <a:solidFill>
                  <a:srgbClr val="FFFFFF"/>
                </a:solidFill>
                <a:latin typeface="Arial"/>
                <a:cs typeface="Arial"/>
              </a:rPr>
              <a:t>Age, ASA (IV-V) &amp; </a:t>
            </a:r>
            <a:r>
              <a:rPr lang="it-IT" sz="3600" dirty="0" err="1">
                <a:solidFill>
                  <a:srgbClr val="FFFFFF"/>
                </a:solidFill>
                <a:latin typeface="Arial"/>
                <a:cs typeface="Arial"/>
              </a:rPr>
              <a:t>Cancer</a:t>
            </a:r>
            <a:r>
              <a:rPr lang="it-IT" sz="3600" dirty="0">
                <a:solidFill>
                  <a:srgbClr val="FFFFFF"/>
                </a:solidFill>
                <a:latin typeface="Arial"/>
                <a:cs typeface="Arial"/>
              </a:rPr>
              <a:t> </a:t>
            </a:r>
          </a:p>
          <a:p>
            <a:pPr marL="571500" indent="-571500">
              <a:buFontTx/>
              <a:buChar char="-"/>
              <a:defRPr/>
            </a:pPr>
            <a:r>
              <a:rPr lang="it-IT" sz="3600" dirty="0" err="1">
                <a:solidFill>
                  <a:srgbClr val="FFFFFF"/>
                </a:solidFill>
                <a:latin typeface="Arial"/>
                <a:cs typeface="Arial"/>
              </a:rPr>
              <a:t>Upper</a:t>
            </a:r>
            <a:r>
              <a:rPr lang="it-IT" sz="3600" dirty="0">
                <a:solidFill>
                  <a:srgbClr val="FFFFFF"/>
                </a:solidFill>
                <a:latin typeface="Arial"/>
                <a:cs typeface="Arial"/>
              </a:rPr>
              <a:t> </a:t>
            </a:r>
            <a:r>
              <a:rPr lang="it-IT" sz="3600" dirty="0" err="1">
                <a:solidFill>
                  <a:srgbClr val="FFFFFF"/>
                </a:solidFill>
                <a:latin typeface="Arial"/>
                <a:cs typeface="Arial"/>
              </a:rPr>
              <a:t>Abdominal</a:t>
            </a:r>
            <a:r>
              <a:rPr lang="it-IT" sz="3600" dirty="0">
                <a:solidFill>
                  <a:srgbClr val="FFFFFF"/>
                </a:solidFill>
                <a:latin typeface="Arial"/>
                <a:cs typeface="Arial"/>
              </a:rPr>
              <a:t>, </a:t>
            </a:r>
            <a:r>
              <a:rPr lang="it-IT" sz="3600" dirty="0" err="1">
                <a:solidFill>
                  <a:srgbClr val="FFFFFF"/>
                </a:solidFill>
                <a:latin typeface="Arial"/>
                <a:cs typeface="Arial"/>
              </a:rPr>
              <a:t>Vascular</a:t>
            </a:r>
            <a:r>
              <a:rPr lang="it-IT" sz="3600" dirty="0">
                <a:solidFill>
                  <a:srgbClr val="FFFFFF"/>
                </a:solidFill>
                <a:latin typeface="Arial"/>
                <a:cs typeface="Arial"/>
              </a:rPr>
              <a:t>, </a:t>
            </a:r>
            <a:r>
              <a:rPr lang="it-IT" sz="3600" dirty="0" err="1">
                <a:solidFill>
                  <a:srgbClr val="FFFFFF"/>
                </a:solidFill>
                <a:latin typeface="Arial"/>
                <a:cs typeface="Arial"/>
              </a:rPr>
              <a:t>Cardiac</a:t>
            </a:r>
            <a:r>
              <a:rPr lang="it-IT" sz="3600" dirty="0">
                <a:solidFill>
                  <a:srgbClr val="FFFFFF"/>
                </a:solidFill>
                <a:latin typeface="Arial"/>
                <a:cs typeface="Arial"/>
              </a:rPr>
              <a:t> &amp; </a:t>
            </a:r>
            <a:r>
              <a:rPr lang="it-IT" sz="3600" dirty="0" err="1">
                <a:solidFill>
                  <a:srgbClr val="FFFFFF"/>
                </a:solidFill>
                <a:latin typeface="Arial"/>
                <a:cs typeface="Arial"/>
              </a:rPr>
              <a:t>Thoracic</a:t>
            </a:r>
            <a:r>
              <a:rPr lang="it-IT" sz="3600" dirty="0">
                <a:solidFill>
                  <a:srgbClr val="FFFFFF"/>
                </a:solidFill>
                <a:latin typeface="Arial"/>
                <a:cs typeface="Arial"/>
              </a:rPr>
              <a:t>  </a:t>
            </a:r>
            <a:r>
              <a:rPr lang="it-IT" sz="3600" dirty="0" err="1">
                <a:solidFill>
                  <a:srgbClr val="FFFFFF"/>
                </a:solidFill>
                <a:latin typeface="Arial"/>
                <a:cs typeface="Arial"/>
              </a:rPr>
              <a:t>Surgery</a:t>
            </a:r>
            <a:r>
              <a:rPr lang="it-IT" sz="3600" dirty="0">
                <a:solidFill>
                  <a:srgbClr val="FFFFFF"/>
                </a:solidFill>
                <a:latin typeface="Arial"/>
                <a:cs typeface="Arial"/>
              </a:rPr>
              <a:t> </a:t>
            </a:r>
          </a:p>
          <a:p>
            <a:pPr>
              <a:defRPr/>
            </a:pPr>
            <a:endParaRPr lang="it-IT" sz="4000" dirty="0">
              <a:solidFill>
                <a:srgbClr val="FFFFFF"/>
              </a:solidFill>
              <a:latin typeface="Arial"/>
              <a:cs typeface="Arial"/>
            </a:endParaRPr>
          </a:p>
        </p:txBody>
      </p:sp>
      <p:sp>
        <p:nvSpPr>
          <p:cNvPr id="20489" name="CasellaDiTesto 9"/>
          <p:cNvSpPr txBox="1">
            <a:spLocks noChangeArrowheads="1"/>
          </p:cNvSpPr>
          <p:nvPr/>
        </p:nvSpPr>
        <p:spPr bwMode="auto">
          <a:xfrm>
            <a:off x="2852738" y="1033606"/>
            <a:ext cx="3536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000">
                <a:solidFill>
                  <a:srgbClr val="FFFFFF"/>
                </a:solidFill>
                <a:latin typeface="Arial" charset="0"/>
              </a:rPr>
              <a:t>Lancet  2012; 380:1059-1065</a:t>
            </a:r>
          </a:p>
        </p:txBody>
      </p:sp>
      <p:sp>
        <p:nvSpPr>
          <p:cNvPr id="11" name="Rectangle 2"/>
          <p:cNvSpPr txBox="1">
            <a:spLocks noChangeArrowheads="1"/>
          </p:cNvSpPr>
          <p:nvPr/>
        </p:nvSpPr>
        <p:spPr bwMode="auto">
          <a:xfrm>
            <a:off x="0" y="6527800"/>
            <a:ext cx="8993188"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5"/>
              </a:rPr>
              <a:t>www.provenet.eu</a:t>
            </a:r>
            <a:r>
              <a:rPr lang="en-US" sz="1600" dirty="0">
                <a:solidFill>
                  <a:srgbClr val="7F7F7F"/>
                </a:solidFill>
                <a:cs typeface="Arial" charset="0"/>
              </a:rPr>
              <a:t>)</a:t>
            </a:r>
            <a:endParaRPr lang="en-US" sz="1600" dirty="0">
              <a:cs typeface="Arial" charset="0"/>
            </a:endParaRPr>
          </a:p>
        </p:txBody>
      </p:sp>
      <p:sp>
        <p:nvSpPr>
          <p:cNvPr id="2" name="Rettangolo 1"/>
          <p:cNvSpPr/>
          <p:nvPr/>
        </p:nvSpPr>
        <p:spPr>
          <a:xfrm>
            <a:off x="737561" y="3161867"/>
            <a:ext cx="7957628" cy="461665"/>
          </a:xfrm>
          <a:prstGeom prst="rect">
            <a:avLst/>
          </a:prstGeom>
          <a:solidFill>
            <a:srgbClr val="FF0000"/>
          </a:solidFill>
        </p:spPr>
        <p:txBody>
          <a:bodyPr wrap="none">
            <a:spAutoFit/>
          </a:bodyPr>
          <a:lstStyle/>
          <a:p>
            <a:r>
              <a:rPr lang="it-IT" sz="2400" dirty="0">
                <a:latin typeface="Arial" charset="0"/>
                <a:ea typeface="Arial" charset="0"/>
                <a:cs typeface="Arial" charset="0"/>
              </a:rPr>
              <a:t>46,539 </a:t>
            </a:r>
            <a:r>
              <a:rPr lang="it-IT" sz="2400" dirty="0" err="1">
                <a:latin typeface="Arial" charset="0"/>
                <a:ea typeface="Arial" charset="0"/>
                <a:cs typeface="Arial" charset="0"/>
              </a:rPr>
              <a:t>patients</a:t>
            </a:r>
            <a:r>
              <a:rPr lang="it-IT" sz="2400" dirty="0">
                <a:latin typeface="Arial" charset="0"/>
                <a:ea typeface="Arial" charset="0"/>
                <a:cs typeface="Arial" charset="0"/>
              </a:rPr>
              <a:t> - 498 hospitals </a:t>
            </a:r>
            <a:r>
              <a:rPr lang="mr-IN" sz="2400" dirty="0">
                <a:latin typeface="Arial" charset="0"/>
                <a:ea typeface="Arial" charset="0"/>
                <a:cs typeface="Arial" charset="0"/>
              </a:rPr>
              <a:t>–</a:t>
            </a:r>
            <a:r>
              <a:rPr lang="it-IT" sz="2400" dirty="0">
                <a:latin typeface="Arial" charset="0"/>
                <a:ea typeface="Arial" charset="0"/>
                <a:cs typeface="Arial" charset="0"/>
              </a:rPr>
              <a:t> 28 </a:t>
            </a:r>
            <a:r>
              <a:rPr lang="it-IT" sz="2400" dirty="0" err="1">
                <a:latin typeface="Arial" charset="0"/>
                <a:ea typeface="Arial" charset="0"/>
                <a:cs typeface="Arial" charset="0"/>
              </a:rPr>
              <a:t>european</a:t>
            </a:r>
            <a:r>
              <a:rPr lang="it-IT" sz="2400" dirty="0">
                <a:latin typeface="Arial" charset="0"/>
                <a:ea typeface="Arial" charset="0"/>
                <a:cs typeface="Arial" charset="0"/>
              </a:rPr>
              <a:t> </a:t>
            </a:r>
            <a:r>
              <a:rPr lang="it-IT" sz="2400" dirty="0" err="1">
                <a:latin typeface="Arial" charset="0"/>
                <a:ea typeface="Arial" charset="0"/>
                <a:cs typeface="Arial" charset="0"/>
              </a:rPr>
              <a:t>countries</a:t>
            </a:r>
            <a:r>
              <a:rPr lang="it-IT" sz="2400" dirty="0">
                <a:latin typeface="Arial" charset="0"/>
                <a:ea typeface="Arial" charset="0"/>
                <a:cs typeface="Arial" charset="0"/>
              </a:rPr>
              <a:t>  </a:t>
            </a:r>
          </a:p>
        </p:txBody>
      </p:sp>
    </p:spTree>
    <p:extLst>
      <p:ext uri="{BB962C8B-B14F-4D97-AF65-F5344CB8AC3E}">
        <p14:creationId xmlns:p14="http://schemas.microsoft.com/office/powerpoint/2010/main" val="103307714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5"/>
          <p:cNvSpPr>
            <a:spLocks noChangeShapeType="1"/>
          </p:cNvSpPr>
          <p:nvPr/>
        </p:nvSpPr>
        <p:spPr bwMode="auto">
          <a:xfrm>
            <a:off x="280037" y="611510"/>
            <a:ext cx="8713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Rectangle 2"/>
          <p:cNvSpPr txBox="1">
            <a:spLocks noChangeArrowheads="1"/>
          </p:cNvSpPr>
          <p:nvPr/>
        </p:nvSpPr>
        <p:spPr bwMode="auto">
          <a:xfrm>
            <a:off x="-331151" y="-340540"/>
            <a:ext cx="9324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it-IT" sz="4000" b="1" i="0" u="none" dirty="0">
                <a:solidFill>
                  <a:srgbClr val="FFFF00"/>
                </a:solidFill>
                <a:effectLst>
                  <a:outerShdw blurRad="38100" dist="38100" dir="2700000" algn="tl">
                    <a:srgbClr val="000000"/>
                  </a:outerShdw>
                </a:effectLst>
                <a:latin typeface="Comic Sans MS" pitchFamily="66" charset="0"/>
                <a:ea typeface="+mj-ea"/>
              </a:rPr>
              <a:t>Agenda</a:t>
            </a:r>
            <a:endParaRPr lang="it-IT" sz="4000" i="0" u="none" dirty="0">
              <a:solidFill>
                <a:srgbClr val="FFFF00"/>
              </a:solidFill>
              <a:latin typeface="Comic Sans MS" pitchFamily="66" charset="0"/>
              <a:ea typeface="+mj-ea"/>
            </a:endParaRPr>
          </a:p>
        </p:txBody>
      </p:sp>
      <p:sp>
        <p:nvSpPr>
          <p:cNvPr id="21508" name="Rettangolo 5"/>
          <p:cNvSpPr>
            <a:spLocks noChangeArrowheads="1"/>
          </p:cNvSpPr>
          <p:nvPr/>
        </p:nvSpPr>
        <p:spPr bwMode="auto">
          <a:xfrm>
            <a:off x="179388" y="592054"/>
            <a:ext cx="8964612"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sz="2800" i="0" u="none" dirty="0">
                <a:solidFill>
                  <a:schemeClr val="bg1">
                    <a:lumMod val="65000"/>
                    <a:lumOff val="35000"/>
                  </a:schemeClr>
                </a:solidFill>
                <a:latin typeface="Arial" charset="0"/>
                <a:cs typeface="Arial" charset="0"/>
              </a:rPr>
              <a:t>Postoperative mortality</a:t>
            </a:r>
          </a:p>
          <a:p>
            <a:pPr marL="457200" indent="-457200">
              <a:buFont typeface="Arial" charset="0"/>
              <a:buChar char="•"/>
            </a:pPr>
            <a:r>
              <a:rPr lang="en-US" sz="2800" i="0" u="none" dirty="0">
                <a:latin typeface="Arial" charset="0"/>
                <a:cs typeface="Arial" charset="0"/>
              </a:rPr>
              <a:t>Atelectasis in the perioperative period</a:t>
            </a:r>
          </a:p>
          <a:p>
            <a:pPr marL="457200" indent="-457200">
              <a:buFont typeface="Arial" charset="0"/>
              <a:buChar char="•"/>
            </a:pPr>
            <a:r>
              <a:rPr lang="en-US" sz="2800" dirty="0">
                <a:solidFill>
                  <a:schemeClr val="bg1">
                    <a:lumMod val="65000"/>
                    <a:lumOff val="35000"/>
                  </a:schemeClr>
                </a:solidFill>
                <a:latin typeface="Arial" charset="0"/>
                <a:cs typeface="Arial" charset="0"/>
              </a:rPr>
              <a:t>Postoperative pulmonary complications:</a:t>
            </a:r>
          </a:p>
          <a:p>
            <a:r>
              <a:rPr lang="en-US" sz="2400" dirty="0">
                <a:solidFill>
                  <a:schemeClr val="bg1">
                    <a:lumMod val="65000"/>
                    <a:lumOff val="35000"/>
                  </a:schemeClr>
                </a:solidFill>
                <a:latin typeface="Arial" charset="0"/>
                <a:cs typeface="Arial" charset="0"/>
              </a:rPr>
              <a:t>     - definition</a:t>
            </a:r>
          </a:p>
          <a:p>
            <a:r>
              <a:rPr lang="en-US" sz="2400" dirty="0">
                <a:solidFill>
                  <a:schemeClr val="bg1">
                    <a:lumMod val="65000"/>
                    <a:lumOff val="35000"/>
                  </a:schemeClr>
                </a:solidFill>
                <a:latin typeface="Arial" charset="0"/>
                <a:cs typeface="Arial" charset="0"/>
              </a:rPr>
              <a:t>     - incidence</a:t>
            </a:r>
          </a:p>
          <a:p>
            <a:r>
              <a:rPr lang="en-US" sz="2400" i="0" u="none" dirty="0">
                <a:solidFill>
                  <a:schemeClr val="bg1">
                    <a:lumMod val="65000"/>
                    <a:lumOff val="35000"/>
                  </a:schemeClr>
                </a:solidFill>
                <a:latin typeface="Arial" charset="0"/>
                <a:cs typeface="Arial" charset="0"/>
              </a:rPr>
              <a:t>     - type of surgery</a:t>
            </a:r>
          </a:p>
          <a:p>
            <a:r>
              <a:rPr lang="en-US" sz="2400" dirty="0">
                <a:solidFill>
                  <a:schemeClr val="bg1">
                    <a:lumMod val="65000"/>
                    <a:lumOff val="35000"/>
                  </a:schemeClr>
                </a:solidFill>
                <a:latin typeface="Arial" charset="0"/>
                <a:cs typeface="Arial" charset="0"/>
              </a:rPr>
              <a:t>     - timing</a:t>
            </a:r>
            <a:endParaRPr lang="en-US" sz="2400" i="0" u="none" dirty="0">
              <a:solidFill>
                <a:schemeClr val="bg1">
                  <a:lumMod val="65000"/>
                  <a:lumOff val="35000"/>
                </a:schemeClr>
              </a:solidFill>
              <a:latin typeface="Arial" charset="0"/>
              <a:cs typeface="Arial" charset="0"/>
            </a:endParaRPr>
          </a:p>
          <a:p>
            <a:r>
              <a:rPr lang="en-US" sz="2400" i="0" u="none" dirty="0">
                <a:solidFill>
                  <a:schemeClr val="bg1">
                    <a:lumMod val="65000"/>
                    <a:lumOff val="35000"/>
                  </a:schemeClr>
                </a:solidFill>
                <a:latin typeface="Arial" charset="0"/>
                <a:cs typeface="Arial" charset="0"/>
              </a:rPr>
              <a:t>     - mortality</a:t>
            </a:r>
          </a:p>
          <a:p>
            <a:r>
              <a:rPr lang="en-US" sz="2400" dirty="0">
                <a:solidFill>
                  <a:schemeClr val="bg1">
                    <a:lumMod val="65000"/>
                    <a:lumOff val="35000"/>
                  </a:schemeClr>
                </a:solidFill>
                <a:latin typeface="Arial" charset="0"/>
                <a:cs typeface="Arial" charset="0"/>
              </a:rPr>
              <a:t>     - obesity</a:t>
            </a:r>
          </a:p>
          <a:p>
            <a:r>
              <a:rPr lang="en-US" sz="2400" i="0" u="none" dirty="0">
                <a:solidFill>
                  <a:schemeClr val="bg1">
                    <a:lumMod val="65000"/>
                    <a:lumOff val="35000"/>
                  </a:schemeClr>
                </a:solidFill>
                <a:latin typeface="Arial" charset="0"/>
                <a:cs typeface="Arial" charset="0"/>
              </a:rPr>
              <a:t>     - night time</a:t>
            </a:r>
          </a:p>
          <a:p>
            <a:pPr marL="457200" indent="-457200">
              <a:buFont typeface="Arial" charset="0"/>
              <a:buChar char="•"/>
            </a:pPr>
            <a:r>
              <a:rPr lang="en-US" sz="2800" dirty="0">
                <a:solidFill>
                  <a:schemeClr val="bg1">
                    <a:lumMod val="65000"/>
                    <a:lumOff val="35000"/>
                  </a:schemeClr>
                </a:solidFill>
                <a:latin typeface="Arial" charset="0"/>
                <a:cs typeface="Arial" charset="0"/>
              </a:rPr>
              <a:t>Predictive scores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complications</a:t>
            </a:r>
          </a:p>
          <a:p>
            <a:pPr marL="457200" indent="-457200">
              <a:buFont typeface="Arial" charset="0"/>
              <a:buChar char="•"/>
            </a:pPr>
            <a:r>
              <a:rPr lang="en-US" sz="2800" dirty="0">
                <a:solidFill>
                  <a:schemeClr val="bg1">
                    <a:lumMod val="65000"/>
                    <a:lumOff val="35000"/>
                  </a:schemeClr>
                </a:solidFill>
                <a:latin typeface="Arial" charset="0"/>
                <a:cs typeface="Arial" charset="0"/>
              </a:rPr>
              <a:t>Intraoperative PEEP to prevent PPC</a:t>
            </a:r>
          </a:p>
          <a:p>
            <a:pPr marL="457200" indent="-457200">
              <a:buFont typeface="Arial" charset="0"/>
              <a:buChar char="•"/>
            </a:pPr>
            <a:r>
              <a:rPr lang="en-US" sz="2800" dirty="0">
                <a:solidFill>
                  <a:schemeClr val="bg1">
                    <a:lumMod val="65000"/>
                    <a:lumOff val="35000"/>
                  </a:schemeClr>
                </a:solidFill>
                <a:latin typeface="Arial" charset="0"/>
                <a:cs typeface="Arial" charset="0"/>
              </a:rPr>
              <a:t>Strategies to prevent PPC</a:t>
            </a:r>
          </a:p>
          <a:p>
            <a:pPr marL="457200" indent="-457200">
              <a:buFont typeface="Arial" charset="0"/>
              <a:buChar char="•"/>
            </a:pPr>
            <a:r>
              <a:rPr lang="en-US" sz="2800" i="0" u="none" dirty="0">
                <a:solidFill>
                  <a:schemeClr val="bg1">
                    <a:lumMod val="65000"/>
                    <a:lumOff val="35000"/>
                  </a:schemeClr>
                </a:solidFill>
                <a:latin typeface="Arial" charset="0"/>
                <a:cs typeface="Arial" charset="0"/>
              </a:rPr>
              <a:t>Conclusions</a:t>
            </a:r>
          </a:p>
        </p:txBody>
      </p:sp>
      <p:sp>
        <p:nvSpPr>
          <p:cNvPr id="6" name="Rectangle 2"/>
          <p:cNvSpPr txBox="1">
            <a:spLocks noChangeArrowheads="1"/>
          </p:cNvSpPr>
          <p:nvPr/>
        </p:nvSpPr>
        <p:spPr bwMode="auto">
          <a:xfrm>
            <a:off x="0" y="6535368"/>
            <a:ext cx="8993824" cy="381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Geneva" charset="0"/>
              </a:defRPr>
            </a:lvl1pPr>
            <a:lvl2pPr marL="37931725" indent="-37474525">
              <a:defRPr sz="2400">
                <a:solidFill>
                  <a:schemeClr val="tx1"/>
                </a:solidFill>
                <a:latin typeface="Arial" charset="0"/>
                <a:ea typeface="Geneva" charset="0"/>
                <a:cs typeface="Geneva" charset="0"/>
              </a:defRPr>
            </a:lvl2pPr>
            <a:lvl3pPr>
              <a:defRPr sz="2400">
                <a:solidFill>
                  <a:schemeClr val="tx1"/>
                </a:solidFill>
                <a:latin typeface="Arial" charset="0"/>
                <a:ea typeface="Geneva" charset="0"/>
                <a:cs typeface="Geneva" charset="0"/>
              </a:defRPr>
            </a:lvl3pPr>
            <a:lvl4pPr>
              <a:defRPr sz="2400">
                <a:solidFill>
                  <a:schemeClr val="tx1"/>
                </a:solidFill>
                <a:latin typeface="Arial" charset="0"/>
                <a:ea typeface="Geneva" charset="0"/>
                <a:cs typeface="Geneva" charset="0"/>
              </a:defRPr>
            </a:lvl4pPr>
            <a:lvl5pPr>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3"/>
              </a:rPr>
              <a:t>www.provenet.eu</a:t>
            </a:r>
            <a:r>
              <a:rPr lang="en-US" sz="1600" dirty="0">
                <a:solidFill>
                  <a:srgbClr val="7F7F7F"/>
                </a:solidFill>
                <a:cs typeface="Arial" charset="0"/>
              </a:rPr>
              <a:t>)</a:t>
            </a:r>
            <a:endParaRPr lang="en-US" sz="1600" dirty="0">
              <a:cs typeface="Arial" charset="0"/>
            </a:endParaRPr>
          </a:p>
        </p:txBody>
      </p:sp>
    </p:spTree>
    <p:extLst>
      <p:ext uri="{BB962C8B-B14F-4D97-AF65-F5344CB8AC3E}">
        <p14:creationId xmlns:p14="http://schemas.microsoft.com/office/powerpoint/2010/main" val="773726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Line 19"/>
          <p:cNvSpPr>
            <a:spLocks noChangeShapeType="1"/>
          </p:cNvSpPr>
          <p:nvPr/>
        </p:nvSpPr>
        <p:spPr bwMode="auto">
          <a:xfrm>
            <a:off x="161925" y="1916113"/>
            <a:ext cx="882015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50" name="CasellaDiTesto 19"/>
          <p:cNvSpPr txBox="1">
            <a:spLocks noChangeArrowheads="1"/>
          </p:cNvSpPr>
          <p:nvPr/>
        </p:nvSpPr>
        <p:spPr bwMode="auto">
          <a:xfrm>
            <a:off x="409575" y="1068388"/>
            <a:ext cx="8323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eaLnBrk="1" hangingPunct="1">
              <a:spcBef>
                <a:spcPct val="0"/>
              </a:spcBef>
              <a:buFontTx/>
              <a:buNone/>
            </a:pPr>
            <a:r>
              <a:rPr lang="it-IT" altLang="it-IT" sz="2000" baseline="0" dirty="0">
                <a:latin typeface="Arial" charset="0"/>
              </a:rPr>
              <a:t>Pelosi </a:t>
            </a:r>
            <a:r>
              <a:rPr lang="it-IT" altLang="it-IT" sz="2000" baseline="0" dirty="0" err="1">
                <a:latin typeface="Arial" charset="0"/>
              </a:rPr>
              <a:t>P</a:t>
            </a:r>
            <a:r>
              <a:rPr lang="it-IT" altLang="it-IT" sz="2000" baseline="0" dirty="0">
                <a:latin typeface="Arial" charset="0"/>
              </a:rPr>
              <a:t> et al. Best </a:t>
            </a:r>
            <a:r>
              <a:rPr lang="it-IT" altLang="it-IT" sz="2000" baseline="0" dirty="0" err="1">
                <a:latin typeface="Arial" charset="0"/>
              </a:rPr>
              <a:t>Pract</a:t>
            </a:r>
            <a:r>
              <a:rPr lang="it-IT" altLang="it-IT" sz="2000" baseline="0" dirty="0">
                <a:latin typeface="Arial" charset="0"/>
              </a:rPr>
              <a:t> Res </a:t>
            </a:r>
            <a:r>
              <a:rPr lang="it-IT" altLang="it-IT" sz="2000" baseline="0" dirty="0" err="1">
                <a:latin typeface="Arial" charset="0"/>
              </a:rPr>
              <a:t>Clin</a:t>
            </a:r>
            <a:r>
              <a:rPr lang="it-IT" altLang="it-IT" sz="2000" baseline="0" dirty="0">
                <a:latin typeface="Arial" charset="0"/>
              </a:rPr>
              <a:t> </a:t>
            </a:r>
            <a:r>
              <a:rPr lang="it-IT" altLang="it-IT" sz="2000" baseline="0" dirty="0" err="1">
                <a:latin typeface="Arial" charset="0"/>
              </a:rPr>
              <a:t>Anaesthesiol</a:t>
            </a:r>
            <a:r>
              <a:rPr lang="it-IT" altLang="it-IT" sz="2000" baseline="0" dirty="0">
                <a:latin typeface="Arial" charset="0"/>
              </a:rPr>
              <a:t>. 2010 Jun;24(2):211-25</a:t>
            </a:r>
          </a:p>
        </p:txBody>
      </p:sp>
      <p:pic>
        <p:nvPicPr>
          <p:cNvPr id="27651" name="Immagin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952625"/>
            <a:ext cx="54117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1550" y="1998663"/>
            <a:ext cx="2959100"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ttangolo 1"/>
          <p:cNvSpPr>
            <a:spLocks noChangeArrowheads="1"/>
          </p:cNvSpPr>
          <p:nvPr/>
        </p:nvSpPr>
        <p:spPr bwMode="auto">
          <a:xfrm>
            <a:off x="307975" y="1441450"/>
            <a:ext cx="8929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a:spcBef>
                <a:spcPct val="0"/>
              </a:spcBef>
              <a:buFontTx/>
              <a:buNone/>
            </a:pPr>
            <a:r>
              <a:rPr lang="is-IS" altLang="it-IT" sz="2000" baseline="0" dirty="0">
                <a:latin typeface="Arial" charset="0"/>
              </a:rPr>
              <a:t>Imber DAE et al. Respir Care. 2016  Dec;61(12):1681-1692</a:t>
            </a:r>
            <a:endParaRPr lang="it-IT" altLang="it-IT" sz="2000" baseline="0" dirty="0">
              <a:latin typeface="Arial" charset="0"/>
            </a:endParaRPr>
          </a:p>
        </p:txBody>
      </p:sp>
      <p:sp>
        <p:nvSpPr>
          <p:cNvPr id="27654" name="Text Box 3"/>
          <p:cNvSpPr txBox="1">
            <a:spLocks noChangeArrowheads="1"/>
          </p:cNvSpPr>
          <p:nvPr/>
        </p:nvSpPr>
        <p:spPr bwMode="auto">
          <a:xfrm>
            <a:off x="0" y="-112713"/>
            <a:ext cx="9144000" cy="73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a:lnSpc>
                <a:spcPct val="130000"/>
              </a:lnSpc>
              <a:spcBef>
                <a:spcPct val="0"/>
              </a:spcBef>
              <a:buFontTx/>
              <a:buNone/>
            </a:pPr>
            <a:r>
              <a:rPr lang="en-US" altLang="it-IT" baseline="0">
                <a:solidFill>
                  <a:srgbClr val="FFFF00"/>
                </a:solidFill>
                <a:latin typeface="Arial" charset="0"/>
              </a:rPr>
              <a:t>Effects of Anesthesia on Lung Morphology </a:t>
            </a:r>
          </a:p>
        </p:txBody>
      </p:sp>
      <p:sp>
        <p:nvSpPr>
          <p:cNvPr id="27655" name="Rettangolo 1"/>
          <p:cNvSpPr>
            <a:spLocks noChangeArrowheads="1"/>
          </p:cNvSpPr>
          <p:nvPr/>
        </p:nvSpPr>
        <p:spPr bwMode="auto">
          <a:xfrm>
            <a:off x="1481138" y="758825"/>
            <a:ext cx="6583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en-US" altLang="it-IT" sz="2000" baseline="0" dirty="0" err="1">
                <a:latin typeface="Arial" charset="0"/>
              </a:rPr>
              <a:t>Reinius</a:t>
            </a:r>
            <a:r>
              <a:rPr lang="en-US" altLang="it-IT" sz="2000" baseline="0" dirty="0">
                <a:latin typeface="Arial" charset="0"/>
              </a:rPr>
              <a:t> H et al. Anesthesiology. 2009 Nov;111(5):979-87</a:t>
            </a:r>
            <a:endParaRPr lang="it-IT" altLang="it-IT" sz="2000" baseline="0" dirty="0">
              <a:latin typeface="Arial" charset="0"/>
            </a:endParaRPr>
          </a:p>
        </p:txBody>
      </p:sp>
      <p:grpSp>
        <p:nvGrpSpPr>
          <p:cNvPr id="2" name="Gruppo 1"/>
          <p:cNvGrpSpPr>
            <a:grpSpLocks/>
          </p:cNvGrpSpPr>
          <p:nvPr/>
        </p:nvGrpSpPr>
        <p:grpSpPr bwMode="auto">
          <a:xfrm>
            <a:off x="161925" y="4572000"/>
            <a:ext cx="5411788" cy="2214563"/>
            <a:chOff x="161925" y="4659313"/>
            <a:chExt cx="5411788" cy="2213490"/>
          </a:xfrm>
        </p:grpSpPr>
        <p:pic>
          <p:nvPicPr>
            <p:cNvPr id="27662" name="Immagin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25" y="4825099"/>
              <a:ext cx="5411788" cy="204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CasellaDiTesto 2"/>
            <p:cNvSpPr txBox="1">
              <a:spLocks noChangeArrowheads="1"/>
            </p:cNvSpPr>
            <p:nvPr/>
          </p:nvSpPr>
          <p:spPr bwMode="auto">
            <a:xfrm>
              <a:off x="393700" y="4675188"/>
              <a:ext cx="1876425" cy="5222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a:spcBef>
                  <a:spcPct val="0"/>
                </a:spcBef>
                <a:buFontTx/>
                <a:buNone/>
              </a:pPr>
              <a:r>
                <a:rPr lang="it-IT" altLang="it-IT" sz="1400" baseline="0">
                  <a:solidFill>
                    <a:schemeClr val="bg1"/>
                  </a:solidFill>
                  <a:latin typeface="Arial" charset="0"/>
                </a:rPr>
                <a:t>Non aerated tissue</a:t>
              </a:r>
            </a:p>
            <a:p>
              <a:pPr algn="ctr">
                <a:spcBef>
                  <a:spcPct val="0"/>
                </a:spcBef>
                <a:buFontTx/>
                <a:buNone/>
              </a:pPr>
              <a:r>
                <a:rPr lang="it-IT" altLang="it-IT" sz="1400" baseline="0">
                  <a:solidFill>
                    <a:schemeClr val="bg1"/>
                  </a:solidFill>
                  <a:latin typeface="Arial" charset="0"/>
                </a:rPr>
                <a:t>1 (0.5-1)%</a:t>
              </a:r>
            </a:p>
          </p:txBody>
        </p:sp>
        <p:sp>
          <p:nvSpPr>
            <p:cNvPr id="27664" name="CasellaDiTesto 11"/>
            <p:cNvSpPr txBox="1">
              <a:spLocks noChangeArrowheads="1"/>
            </p:cNvSpPr>
            <p:nvPr/>
          </p:nvSpPr>
          <p:spPr bwMode="auto">
            <a:xfrm>
              <a:off x="3609975" y="4659313"/>
              <a:ext cx="1874838" cy="5222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a:spcBef>
                  <a:spcPct val="0"/>
                </a:spcBef>
                <a:buFontTx/>
                <a:buNone/>
              </a:pPr>
              <a:r>
                <a:rPr lang="it-IT" altLang="it-IT" sz="1400" baseline="0">
                  <a:solidFill>
                    <a:schemeClr val="bg1"/>
                  </a:solidFill>
                  <a:latin typeface="Arial" charset="0"/>
                </a:rPr>
                <a:t>Non aerated tissue</a:t>
              </a:r>
            </a:p>
            <a:p>
              <a:pPr algn="ctr">
                <a:spcBef>
                  <a:spcPct val="0"/>
                </a:spcBef>
                <a:buFontTx/>
                <a:buNone/>
              </a:pPr>
              <a:r>
                <a:rPr lang="it-IT" altLang="it-IT" sz="1400" baseline="0">
                  <a:solidFill>
                    <a:schemeClr val="bg1"/>
                  </a:solidFill>
                  <a:latin typeface="Arial" charset="0"/>
                </a:rPr>
                <a:t>11 (5-17)%</a:t>
              </a:r>
            </a:p>
          </p:txBody>
        </p:sp>
      </p:grpSp>
      <p:sp>
        <p:nvSpPr>
          <p:cNvPr id="27657" name="CasellaDiTesto 12"/>
          <p:cNvSpPr txBox="1">
            <a:spLocks noChangeArrowheads="1"/>
          </p:cNvSpPr>
          <p:nvPr/>
        </p:nvSpPr>
        <p:spPr bwMode="auto">
          <a:xfrm>
            <a:off x="3609975" y="2073275"/>
            <a:ext cx="1874838"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a:spcBef>
                <a:spcPct val="0"/>
              </a:spcBef>
              <a:buFontTx/>
              <a:buNone/>
            </a:pPr>
            <a:r>
              <a:rPr lang="it-IT" altLang="it-IT" sz="1400" baseline="0">
                <a:solidFill>
                  <a:schemeClr val="bg1"/>
                </a:solidFill>
                <a:latin typeface="Arial" charset="0"/>
              </a:rPr>
              <a:t>Non aerated tissue</a:t>
            </a:r>
          </a:p>
          <a:p>
            <a:pPr algn="ctr">
              <a:spcBef>
                <a:spcPct val="0"/>
              </a:spcBef>
              <a:buFontTx/>
              <a:buNone/>
            </a:pPr>
            <a:r>
              <a:rPr lang="it-IT" altLang="it-IT" sz="1400" baseline="0">
                <a:solidFill>
                  <a:schemeClr val="bg1"/>
                </a:solidFill>
                <a:latin typeface="Arial" charset="0"/>
              </a:rPr>
              <a:t>3 (0.5-5)%</a:t>
            </a:r>
          </a:p>
        </p:txBody>
      </p:sp>
      <p:sp>
        <p:nvSpPr>
          <p:cNvPr id="27658" name="CasellaDiTesto 13"/>
          <p:cNvSpPr txBox="1">
            <a:spLocks noChangeArrowheads="1"/>
          </p:cNvSpPr>
          <p:nvPr/>
        </p:nvSpPr>
        <p:spPr bwMode="auto">
          <a:xfrm>
            <a:off x="393700" y="2073275"/>
            <a:ext cx="1876425"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a:spcBef>
                <a:spcPct val="0"/>
              </a:spcBef>
              <a:buFontTx/>
              <a:buNone/>
            </a:pPr>
            <a:r>
              <a:rPr lang="it-IT" altLang="it-IT" sz="1400" baseline="0">
                <a:solidFill>
                  <a:schemeClr val="bg1"/>
                </a:solidFill>
                <a:latin typeface="Arial" charset="0"/>
              </a:rPr>
              <a:t>Non aerated tissue</a:t>
            </a:r>
          </a:p>
          <a:p>
            <a:pPr algn="ctr">
              <a:spcBef>
                <a:spcPct val="0"/>
              </a:spcBef>
              <a:buFontTx/>
              <a:buNone/>
            </a:pPr>
            <a:r>
              <a:rPr lang="it-IT" altLang="it-IT" sz="1400" baseline="0">
                <a:solidFill>
                  <a:schemeClr val="bg1"/>
                </a:solidFill>
                <a:latin typeface="Arial" charset="0"/>
              </a:rPr>
              <a:t>0.5 (0.0-1)%</a:t>
            </a:r>
          </a:p>
        </p:txBody>
      </p:sp>
      <p:sp>
        <p:nvSpPr>
          <p:cNvPr id="16" name="Rectangle 2"/>
          <p:cNvSpPr txBox="1">
            <a:spLocks noChangeArrowheads="1"/>
          </p:cNvSpPr>
          <p:nvPr/>
        </p:nvSpPr>
        <p:spPr bwMode="auto">
          <a:xfrm>
            <a:off x="0" y="6664325"/>
            <a:ext cx="8993188" cy="153988"/>
          </a:xfrm>
          <a:prstGeom prst="rect">
            <a:avLst/>
          </a:prstGeom>
          <a:noFill/>
          <a:ln w="9525">
            <a:noFill/>
            <a:miter lim="800000"/>
            <a:headEnd/>
            <a:tailE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a:solidFill>
                  <a:schemeClr val="bg1">
                    <a:lumMod val="50000"/>
                    <a:lumOff val="50000"/>
                  </a:schemeClr>
                </a:solidFill>
                <a:cs typeface="Arial" charset="0"/>
              </a:rPr>
              <a:t>Pelosi P for the PROVE Network (</a:t>
            </a:r>
            <a:r>
              <a:rPr lang="en-US" sz="1600" dirty="0">
                <a:solidFill>
                  <a:srgbClr val="FFFFFF"/>
                </a:solidFill>
                <a:cs typeface="Arial" charset="0"/>
                <a:hlinkClick r:id="rId6"/>
              </a:rPr>
              <a:t>www.provenet.eu</a:t>
            </a:r>
            <a:r>
              <a:rPr lang="en-US" sz="1600" dirty="0">
                <a:solidFill>
                  <a:srgbClr val="7F7F7F"/>
                </a:solidFill>
                <a:cs typeface="Arial" charset="0"/>
              </a:rPr>
              <a:t>)</a:t>
            </a:r>
            <a:endParaRPr lang="en-US" sz="1600" dirty="0">
              <a:cs typeface="Arial" charset="0"/>
            </a:endParaRPr>
          </a:p>
        </p:txBody>
      </p:sp>
      <p:pic>
        <p:nvPicPr>
          <p:cNvPr id="17" name="Picture 4" descr="auto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50" y="2016125"/>
            <a:ext cx="5856288" cy="4802188"/>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3"/>
          <p:cNvSpPr>
            <a:spLocks noChangeArrowheads="1"/>
          </p:cNvSpPr>
          <p:nvPr/>
        </p:nvSpPr>
        <p:spPr bwMode="auto">
          <a:xfrm>
            <a:off x="1947863" y="447675"/>
            <a:ext cx="5543550" cy="3968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eaLnBrk="0" hangingPunct="0">
              <a:defRPr sz="2000" i="1" u="sng">
                <a:solidFill>
                  <a:schemeClr val="tx1"/>
                </a:solidFill>
                <a:latin typeface="Times New Roman" charset="0"/>
                <a:ea typeface="ＭＳ Ｐゴシック" charset="-128"/>
              </a:defRPr>
            </a:lvl1pPr>
            <a:lvl2pPr marL="742950" indent="-285750" eaLnBrk="0" hangingPunct="0">
              <a:defRPr sz="2000" i="1" u="sng">
                <a:solidFill>
                  <a:schemeClr val="tx1"/>
                </a:solidFill>
                <a:latin typeface="Times New Roman" charset="0"/>
                <a:ea typeface="ＭＳ Ｐゴシック" charset="-128"/>
              </a:defRPr>
            </a:lvl2pPr>
            <a:lvl3pPr marL="1143000" indent="-228600" eaLnBrk="0" hangingPunct="0">
              <a:defRPr sz="2000" i="1" u="sng">
                <a:solidFill>
                  <a:schemeClr val="tx1"/>
                </a:solidFill>
                <a:latin typeface="Times New Roman" charset="0"/>
                <a:ea typeface="ＭＳ Ｐゴシック" charset="-128"/>
              </a:defRPr>
            </a:lvl3pPr>
            <a:lvl4pPr marL="1600200" indent="-228600" eaLnBrk="0" hangingPunct="0">
              <a:defRPr sz="2000" i="1" u="sng">
                <a:solidFill>
                  <a:schemeClr val="tx1"/>
                </a:solidFill>
                <a:latin typeface="Times New Roman" charset="0"/>
                <a:ea typeface="ＭＳ Ｐゴシック" charset="-128"/>
              </a:defRPr>
            </a:lvl4pPr>
            <a:lvl5pPr marL="2057400" indent="-228600" eaLnBrk="0" hangingPunct="0">
              <a:defRPr sz="2000" i="1" u="sng">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000" i="1" u="sng">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000" i="1" u="sng">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000" i="1" u="sng">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000" i="1" u="sng">
                <a:solidFill>
                  <a:schemeClr val="tx1"/>
                </a:solidFill>
                <a:latin typeface="Times New Roman" charset="0"/>
                <a:ea typeface="ＭＳ Ｐゴシック" charset="-128"/>
              </a:defRPr>
            </a:lvl9pPr>
          </a:lstStyle>
          <a:p>
            <a:pPr eaLnBrk="1" hangingPunct="1">
              <a:defRPr/>
            </a:pPr>
            <a:r>
              <a:rPr lang="en-GB" altLang="it-IT" i="0" u="none" baseline="0" dirty="0" err="1">
                <a:effectLst>
                  <a:outerShdw blurRad="38100" dist="38100" dir="2700000" algn="tl">
                    <a:srgbClr val="808080"/>
                  </a:outerShdw>
                </a:effectLst>
                <a:latin typeface="Arial" charset="0"/>
                <a:cs typeface="+mn-cs"/>
              </a:rPr>
              <a:t>Rothen</a:t>
            </a:r>
            <a:r>
              <a:rPr lang="en-GB" altLang="it-IT" i="0" u="none" baseline="0" dirty="0">
                <a:effectLst>
                  <a:outerShdw blurRad="38100" dist="38100" dir="2700000" algn="tl">
                    <a:srgbClr val="808080"/>
                  </a:outerShdw>
                </a:effectLst>
                <a:latin typeface="Arial" charset="0"/>
                <a:cs typeface="+mn-cs"/>
              </a:rPr>
              <a:t> HU et al. Br J </a:t>
            </a:r>
            <a:r>
              <a:rPr lang="en-GB" altLang="it-IT" i="0" u="none" baseline="0" dirty="0" err="1">
                <a:effectLst>
                  <a:outerShdw blurRad="38100" dist="38100" dir="2700000" algn="tl">
                    <a:srgbClr val="808080"/>
                  </a:outerShdw>
                </a:effectLst>
                <a:latin typeface="Arial" charset="0"/>
                <a:cs typeface="+mn-cs"/>
              </a:rPr>
              <a:t>Anaesth</a:t>
            </a:r>
            <a:r>
              <a:rPr lang="en-GB" altLang="it-IT" i="0" u="none" baseline="0" dirty="0">
                <a:effectLst>
                  <a:outerShdw blurRad="38100" dist="38100" dir="2700000" algn="tl">
                    <a:srgbClr val="808080"/>
                  </a:outerShdw>
                </a:effectLst>
                <a:latin typeface="Arial" charset="0"/>
                <a:cs typeface="+mn-cs"/>
              </a:rPr>
              <a:t> 1993, 71:788-95</a:t>
            </a:r>
          </a:p>
        </p:txBody>
      </p:sp>
    </p:spTree>
    <p:extLst>
      <p:ext uri="{BB962C8B-B14F-4D97-AF65-F5344CB8AC3E}">
        <p14:creationId xmlns:p14="http://schemas.microsoft.com/office/powerpoint/2010/main" val="178317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30588" y="1283933"/>
            <a:ext cx="8851039" cy="5425655"/>
          </a:xfrm>
          <a:prstGeom prst="rect">
            <a:avLst/>
          </a:prstGeom>
        </p:spPr>
      </p:pic>
      <p:sp>
        <p:nvSpPr>
          <p:cNvPr id="5" name="Line 8"/>
          <p:cNvSpPr>
            <a:spLocks noChangeShapeType="1"/>
          </p:cNvSpPr>
          <p:nvPr/>
        </p:nvSpPr>
        <p:spPr bwMode="auto">
          <a:xfrm>
            <a:off x="130589" y="1174798"/>
            <a:ext cx="8712200" cy="0"/>
          </a:xfrm>
          <a:prstGeom prst="line">
            <a:avLst/>
          </a:prstGeom>
          <a:noFill/>
          <a:ln w="38100">
            <a:solidFill>
              <a:srgbClr val="FF0000"/>
            </a:solidFill>
            <a:round/>
            <a:headEnd/>
            <a:tailEnd/>
          </a:ln>
          <a:effectLst/>
        </p:spPr>
        <p:txBody>
          <a:bodyPr/>
          <a:lstStyle/>
          <a:p>
            <a:pPr>
              <a:defRPr/>
            </a:pPr>
            <a:endParaRPr lang="it-IT">
              <a:effectLst>
                <a:outerShdw blurRad="38100" dist="38100" dir="2700000" algn="tl">
                  <a:srgbClr val="000000">
                    <a:alpha val="43137"/>
                  </a:srgbClr>
                </a:outerShdw>
              </a:effectLst>
              <a:latin typeface="Times New Roman" pitchFamily="18" charset="0"/>
              <a:ea typeface="+mn-ea"/>
              <a:cs typeface="+mn-cs"/>
            </a:endParaRPr>
          </a:p>
        </p:txBody>
      </p:sp>
      <p:sp>
        <p:nvSpPr>
          <p:cNvPr id="8" name="Rectangle 2"/>
          <p:cNvSpPr txBox="1">
            <a:spLocks noChangeArrowheads="1"/>
          </p:cNvSpPr>
          <p:nvPr/>
        </p:nvSpPr>
        <p:spPr bwMode="auto">
          <a:xfrm>
            <a:off x="50800" y="633413"/>
            <a:ext cx="9093200" cy="3810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2000" dirty="0" err="1">
                <a:solidFill>
                  <a:srgbClr val="FFFFFF"/>
                </a:solidFill>
                <a:latin typeface="Arial" charset="0"/>
                <a:cs typeface="Arial" charset="0"/>
              </a:rPr>
              <a:t>Güldner</a:t>
            </a:r>
            <a:r>
              <a:rPr lang="en-US" sz="2000" dirty="0">
                <a:solidFill>
                  <a:srgbClr val="FFFFFF"/>
                </a:solidFill>
                <a:latin typeface="Arial" charset="0"/>
                <a:ea typeface="Geneva" charset="0"/>
              </a:rPr>
              <a:t> A. et al. </a:t>
            </a:r>
            <a:r>
              <a:rPr lang="en-US" sz="2000" dirty="0">
                <a:solidFill>
                  <a:srgbClr val="FFFFFF"/>
                </a:solidFill>
                <a:latin typeface="Arial" charset="0"/>
                <a:cs typeface="Arial" charset="0"/>
              </a:rPr>
              <a:t>Anesthesiology. 2015 Sep;123(3):692-713</a:t>
            </a:r>
          </a:p>
        </p:txBody>
      </p:sp>
      <p:sp>
        <p:nvSpPr>
          <p:cNvPr id="6" name="Text Box 6"/>
          <p:cNvSpPr txBox="1">
            <a:spLocks noChangeArrowheads="1"/>
          </p:cNvSpPr>
          <p:nvPr/>
        </p:nvSpPr>
        <p:spPr bwMode="auto">
          <a:xfrm>
            <a:off x="951965" y="20349"/>
            <a:ext cx="76097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mr-IN" altLang="it-IT">
                <a:solidFill>
                  <a:srgbClr val="FFFF00"/>
                </a:solidFill>
                <a:latin typeface="Arial" charset="0"/>
              </a:rPr>
              <a:t>…</a:t>
            </a:r>
            <a:r>
              <a:rPr lang="it-IT" altLang="it-IT" dirty="0" err="1">
                <a:solidFill>
                  <a:srgbClr val="FFFF00"/>
                </a:solidFill>
                <a:latin typeface="Arial" charset="0"/>
              </a:rPr>
              <a:t>but</a:t>
            </a:r>
            <a:r>
              <a:rPr lang="it-IT" altLang="it-IT" dirty="0">
                <a:solidFill>
                  <a:srgbClr val="FFFF00"/>
                </a:solidFill>
                <a:latin typeface="Arial" charset="0"/>
              </a:rPr>
              <a:t> </a:t>
            </a:r>
            <a:r>
              <a:rPr lang="it-IT" altLang="it-IT" dirty="0" err="1">
                <a:solidFill>
                  <a:srgbClr val="FFFF00"/>
                </a:solidFill>
                <a:latin typeface="Arial" charset="0"/>
              </a:rPr>
              <a:t>not</a:t>
            </a:r>
            <a:r>
              <a:rPr lang="it-IT" altLang="it-IT" dirty="0">
                <a:solidFill>
                  <a:srgbClr val="FFFF00"/>
                </a:solidFill>
                <a:latin typeface="Arial" charset="0"/>
              </a:rPr>
              <a:t> </a:t>
            </a:r>
            <a:r>
              <a:rPr lang="it-IT" altLang="it-IT" dirty="0" err="1">
                <a:solidFill>
                  <a:srgbClr val="FFFF00"/>
                </a:solidFill>
                <a:latin typeface="Arial" charset="0"/>
              </a:rPr>
              <a:t>only</a:t>
            </a:r>
            <a:r>
              <a:rPr lang="it-IT" altLang="it-IT" dirty="0">
                <a:solidFill>
                  <a:srgbClr val="FFFF00"/>
                </a:solidFill>
                <a:latin typeface="Arial" charset="0"/>
              </a:rPr>
              <a:t> </a:t>
            </a:r>
            <a:r>
              <a:rPr lang="it-IT" altLang="it-IT" dirty="0" err="1">
                <a:solidFill>
                  <a:srgbClr val="FFFF00"/>
                </a:solidFill>
                <a:latin typeface="Arial" charset="0"/>
              </a:rPr>
              <a:t>postoperative</a:t>
            </a:r>
            <a:r>
              <a:rPr lang="it-IT" altLang="it-IT" dirty="0">
                <a:solidFill>
                  <a:srgbClr val="FFFF00"/>
                </a:solidFill>
                <a:latin typeface="Arial" charset="0"/>
              </a:rPr>
              <a:t> </a:t>
            </a:r>
            <a:r>
              <a:rPr lang="it-IT" altLang="it-IT" dirty="0" err="1">
                <a:solidFill>
                  <a:srgbClr val="FFFF00"/>
                </a:solidFill>
                <a:latin typeface="Arial" charset="0"/>
              </a:rPr>
              <a:t>atelectasis</a:t>
            </a:r>
            <a:endParaRPr lang="it-IT" altLang="it-IT" dirty="0">
              <a:solidFill>
                <a:srgbClr val="FFFF00"/>
              </a:solidFill>
              <a:latin typeface="Arial" charset="0"/>
            </a:endParaRPr>
          </a:p>
        </p:txBody>
      </p:sp>
    </p:spTree>
    <p:extLst>
      <p:ext uri="{BB962C8B-B14F-4D97-AF65-F5344CB8AC3E}">
        <p14:creationId xmlns:p14="http://schemas.microsoft.com/office/powerpoint/2010/main" val="1984583114"/>
      </p:ext>
    </p:extLst>
  </p:cSld>
  <p:clrMapOvr>
    <a:masterClrMapping/>
  </p:clrMapOvr>
</p:sld>
</file>

<file path=ppt/theme/theme1.xml><?xml version="1.0" encoding="utf-8"?>
<a:theme xmlns:a="http://schemas.openxmlformats.org/drawingml/2006/main" name=" Nero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Nero .thmx</Template>
  <TotalTime>4254</TotalTime>
  <Words>3511</Words>
  <Application>Microsoft Macintosh PowerPoint</Application>
  <PresentationFormat>Presentazione su schermo (4:3)</PresentationFormat>
  <Paragraphs>664</Paragraphs>
  <Slides>54</Slides>
  <Notes>23</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54</vt:i4>
      </vt:variant>
    </vt:vector>
  </HeadingPairs>
  <TitlesOfParts>
    <vt:vector size="66" baseType="lpstr">
      <vt:lpstr>American Typewriter</vt:lpstr>
      <vt:lpstr>Apple Chancery</vt:lpstr>
      <vt:lpstr>Arial</vt:lpstr>
      <vt:lpstr>Avenir Book</vt:lpstr>
      <vt:lpstr>Book Antiqua</vt:lpstr>
      <vt:lpstr>Calibri</vt:lpstr>
      <vt:lpstr>Comic Sans MS</vt:lpstr>
      <vt:lpstr>Times New Roman</vt:lpstr>
      <vt:lpstr>Verdana</vt:lpstr>
      <vt:lpstr>Wingdings</vt:lpstr>
      <vt:lpstr> Nero </vt:lpstr>
      <vt:lpstr>Image</vt:lpstr>
      <vt:lpstr>Presentazione standard di PowerPoint</vt:lpstr>
      <vt:lpstr>Conflicts of Interest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Postoperative Pulmonary Complications  are frequent</vt:lpstr>
      <vt:lpstr>Presentazione standard di PowerPoint</vt:lpstr>
      <vt:lpstr>Presentazione standard di PowerPoint</vt:lpstr>
      <vt:lpstr>Presentazione standard di PowerPoint</vt:lpstr>
      <vt:lpstr>Postoperative Pulmonary Complications develop at the 2-3rd postoperative day</vt:lpstr>
      <vt:lpstr>Presentazione standard di PowerPoint</vt:lpstr>
      <vt:lpstr>Postoperative Pulmonary Complications increase morbidity and mortality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Distinct preoperative biological phenotypes predict PPCs in patients undergoing abdominal surgery</vt:lpstr>
      <vt:lpstr>Presentazione standard di PowerPoint</vt:lpstr>
      <vt:lpstr>Presentazione standard di PowerPoint</vt:lpstr>
      <vt:lpstr>Presentazione standard di PowerPoint</vt:lpstr>
      <vt:lpstr>Presentazione standard di PowerPoint</vt:lpstr>
      <vt:lpstr>Presentazione standard di PowerPoint</vt:lpstr>
      <vt:lpstr>Individualized EIT-guided  PEEP  does not improve post-operative atelectasis</vt:lpstr>
      <vt:lpstr>Individualized EIT-guided  PEEP  does not improve post-operative atelectasis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Future RCTs on Intraoperative Ventilation</vt:lpstr>
      <vt:lpstr>Presentazione standard di PowerPoint</vt:lpstr>
      <vt:lpstr>Preoperatively</vt:lpstr>
      <vt:lpstr>Intraoperatively</vt:lpstr>
      <vt:lpstr>Postoperatively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Paolo Pelosi</dc:creator>
  <cp:lastModifiedBy>Paolo Pasqualino Pelosi</cp:lastModifiedBy>
  <cp:revision>1415</cp:revision>
  <dcterms:created xsi:type="dcterms:W3CDTF">2014-04-18T11:00:44Z</dcterms:created>
  <dcterms:modified xsi:type="dcterms:W3CDTF">2020-11-24T09:18:09Z</dcterms:modified>
</cp:coreProperties>
</file>